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9" r:id="rId2"/>
    <p:sldId id="257" r:id="rId3"/>
    <p:sldId id="282" r:id="rId4"/>
    <p:sldId id="259" r:id="rId5"/>
    <p:sldId id="273" r:id="rId6"/>
    <p:sldId id="281" r:id="rId7"/>
    <p:sldId id="285" r:id="rId8"/>
    <p:sldId id="261" r:id="rId9"/>
    <p:sldId id="276" r:id="rId10"/>
    <p:sldId id="278" r:id="rId11"/>
    <p:sldId id="286" r:id="rId12"/>
    <p:sldId id="269" r:id="rId13"/>
    <p:sldId id="293" r:id="rId14"/>
    <p:sldId id="277" r:id="rId15"/>
    <p:sldId id="271" r:id="rId16"/>
    <p:sldId id="284" r:id="rId17"/>
    <p:sldId id="264" r:id="rId18"/>
    <p:sldId id="262" r:id="rId19"/>
    <p:sldId id="290" r:id="rId20"/>
    <p:sldId id="263" r:id="rId21"/>
    <p:sldId id="265" r:id="rId22"/>
    <p:sldId id="266" r:id="rId23"/>
    <p:sldId id="280" r:id="rId24"/>
    <p:sldId id="283" r:id="rId25"/>
    <p:sldId id="267" r:id="rId26"/>
    <p:sldId id="291" r:id="rId27"/>
    <p:sldId id="275" r:id="rId28"/>
    <p:sldId id="294" r:id="rId29"/>
    <p:sldId id="292" r:id="rId3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0647"/>
    <a:srgbClr val="B8D4D3"/>
    <a:srgbClr val="EDEDED"/>
    <a:srgbClr val="F3F5F2"/>
    <a:srgbClr val="B6C1C5"/>
    <a:srgbClr val="818076"/>
    <a:srgbClr val="F7F9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4EDFD-0E3F-4932-A66B-996EB212D68D}" type="doc">
      <dgm:prSet loTypeId="urn:microsoft.com/office/officeart/2005/8/layout/chevron1" loCatId="process" qsTypeId="urn:microsoft.com/office/officeart/2005/8/quickstyle/simple1" qsCatId="simple" csTypeId="urn:microsoft.com/office/officeart/2005/8/colors/accent1_2" csCatId="accent1" phldr="1"/>
      <dgm:spPr/>
    </dgm:pt>
    <dgm:pt modelId="{3A278622-C0CA-46D3-B638-E38607D060AF}">
      <dgm:prSet phldrT="[テキスト]" custT="1"/>
      <dgm:spPr>
        <a:solidFill>
          <a:srgbClr val="B8D4D3"/>
        </a:solidFill>
        <a:ln>
          <a:noFill/>
        </a:ln>
      </dgm:spPr>
      <dgm:t>
        <a:bodyPr/>
        <a:lstStyle/>
        <a:p>
          <a:r>
            <a:rPr lang="ja-JP" altLang="en-US" sz="1600" dirty="0">
              <a:solidFill>
                <a:schemeClr val="tx1"/>
              </a:solidFill>
            </a:rPr>
            <a:t>ユーザー登録</a:t>
          </a:r>
          <a:endParaRPr kumimoji="1" lang="ja-JP" altLang="en-US" sz="1600" dirty="0">
            <a:solidFill>
              <a:schemeClr val="tx1"/>
            </a:solidFill>
          </a:endParaRPr>
        </a:p>
      </dgm:t>
    </dgm:pt>
    <dgm:pt modelId="{AD154080-BD7A-4198-A57E-CB95B7DBEE54}" type="parTrans" cxnId="{334BADEE-6606-4A73-AA34-A468CC745254}">
      <dgm:prSet/>
      <dgm:spPr/>
      <dgm:t>
        <a:bodyPr/>
        <a:lstStyle/>
        <a:p>
          <a:endParaRPr kumimoji="1" lang="ja-JP" altLang="en-US"/>
        </a:p>
      </dgm:t>
    </dgm:pt>
    <dgm:pt modelId="{12A763F1-670F-4465-B5F3-D3E1476A8716}" type="sibTrans" cxnId="{334BADEE-6606-4A73-AA34-A468CC745254}">
      <dgm:prSet/>
      <dgm:spPr/>
      <dgm:t>
        <a:bodyPr/>
        <a:lstStyle/>
        <a:p>
          <a:endParaRPr kumimoji="1" lang="ja-JP" altLang="en-US"/>
        </a:p>
      </dgm:t>
    </dgm:pt>
    <dgm:pt modelId="{4C358572-532F-4D21-AEF7-9F4C9A8F0E11}">
      <dgm:prSet phldrT="[テキスト]" custT="1"/>
      <dgm:spPr>
        <a:solidFill>
          <a:srgbClr val="B8D4D3"/>
        </a:solidFill>
        <a:ln>
          <a:noFill/>
        </a:ln>
      </dgm:spPr>
      <dgm:t>
        <a:bodyPr/>
        <a:lstStyle/>
        <a:p>
          <a:r>
            <a:rPr kumimoji="1" lang="ja-JP" altLang="en-US" sz="1600" dirty="0">
              <a:solidFill>
                <a:schemeClr val="tx1"/>
              </a:solidFill>
            </a:rPr>
            <a:t>持っている</a:t>
          </a:r>
          <a:endParaRPr kumimoji="1" lang="en-US" altLang="ja-JP" sz="1600" dirty="0">
            <a:solidFill>
              <a:schemeClr val="tx1"/>
            </a:solidFill>
          </a:endParaRPr>
        </a:p>
        <a:p>
          <a:r>
            <a:rPr kumimoji="1" lang="ja-JP" altLang="en-US" sz="1600" dirty="0">
              <a:solidFill>
                <a:schemeClr val="tx1"/>
              </a:solidFill>
            </a:rPr>
            <a:t>服を登録</a:t>
          </a:r>
        </a:p>
      </dgm:t>
    </dgm:pt>
    <dgm:pt modelId="{ADC24D4F-2C20-408A-A166-CE8ED4A5E955}" type="parTrans" cxnId="{99A85D14-F856-4784-B627-71CE4609B477}">
      <dgm:prSet/>
      <dgm:spPr/>
      <dgm:t>
        <a:bodyPr/>
        <a:lstStyle/>
        <a:p>
          <a:endParaRPr kumimoji="1" lang="ja-JP" altLang="en-US"/>
        </a:p>
      </dgm:t>
    </dgm:pt>
    <dgm:pt modelId="{3D9E83CA-FD4D-4FB7-ABBC-6F7C6AB6029C}" type="sibTrans" cxnId="{99A85D14-F856-4784-B627-71CE4609B477}">
      <dgm:prSet/>
      <dgm:spPr/>
      <dgm:t>
        <a:bodyPr/>
        <a:lstStyle/>
        <a:p>
          <a:endParaRPr kumimoji="1" lang="ja-JP" altLang="en-US"/>
        </a:p>
      </dgm:t>
    </dgm:pt>
    <dgm:pt modelId="{E0B553CB-DB27-4408-A5BB-6EF726D10B23}">
      <dgm:prSet phldrT="[テキスト]" custT="1"/>
      <dgm:spPr>
        <a:solidFill>
          <a:srgbClr val="B8D4D3"/>
        </a:solidFill>
        <a:ln>
          <a:noFill/>
        </a:ln>
      </dgm:spPr>
      <dgm:t>
        <a:bodyPr/>
        <a:lstStyle/>
        <a:p>
          <a:r>
            <a:rPr lang="ja-JP" altLang="en-US" sz="1400" dirty="0">
              <a:solidFill>
                <a:schemeClr val="tx1"/>
              </a:solidFill>
            </a:rPr>
            <a:t>おすすめの</a:t>
          </a:r>
          <a:endParaRPr lang="en-US" altLang="ja-JP" sz="1400" dirty="0">
            <a:solidFill>
              <a:schemeClr val="tx1"/>
            </a:solidFill>
          </a:endParaRPr>
        </a:p>
        <a:p>
          <a:r>
            <a:rPr lang="ja-JP" altLang="en-US" sz="1400" dirty="0">
              <a:solidFill>
                <a:schemeClr val="tx1"/>
              </a:solidFill>
            </a:rPr>
            <a:t>組み合わせを</a:t>
          </a:r>
          <a:endParaRPr lang="en-US" altLang="ja-JP" sz="1400" dirty="0">
            <a:solidFill>
              <a:schemeClr val="tx1"/>
            </a:solidFill>
          </a:endParaRPr>
        </a:p>
        <a:p>
          <a:r>
            <a:rPr lang="ja-JP" altLang="en-US" sz="1400" dirty="0">
              <a:solidFill>
                <a:schemeClr val="tx1"/>
              </a:solidFill>
            </a:rPr>
            <a:t>表示</a:t>
          </a:r>
          <a:endParaRPr kumimoji="1" lang="ja-JP" altLang="en-US" sz="1300" dirty="0">
            <a:solidFill>
              <a:schemeClr val="tx1"/>
            </a:solidFill>
          </a:endParaRPr>
        </a:p>
      </dgm:t>
    </dgm:pt>
    <dgm:pt modelId="{2928AC39-B9CC-4CB8-96DE-45A8054ED7C7}" type="parTrans" cxnId="{69FD52EF-1C22-4A64-A790-5A1F1A020CAA}">
      <dgm:prSet/>
      <dgm:spPr/>
      <dgm:t>
        <a:bodyPr/>
        <a:lstStyle/>
        <a:p>
          <a:endParaRPr kumimoji="1" lang="ja-JP" altLang="en-US"/>
        </a:p>
      </dgm:t>
    </dgm:pt>
    <dgm:pt modelId="{92D94AC1-8103-47EB-8549-B46996303CD5}" type="sibTrans" cxnId="{69FD52EF-1C22-4A64-A790-5A1F1A020CAA}">
      <dgm:prSet/>
      <dgm:spPr/>
      <dgm:t>
        <a:bodyPr/>
        <a:lstStyle/>
        <a:p>
          <a:endParaRPr kumimoji="1" lang="ja-JP" altLang="en-US"/>
        </a:p>
      </dgm:t>
    </dgm:pt>
    <dgm:pt modelId="{E81E696E-6379-4BE9-AFD7-B60CC44E9166}">
      <dgm:prSet phldrT="[テキスト]"/>
      <dgm:spPr>
        <a:solidFill>
          <a:srgbClr val="B8D4D3"/>
        </a:solidFill>
        <a:ln>
          <a:noFill/>
        </a:ln>
      </dgm:spPr>
      <dgm:t>
        <a:bodyPr/>
        <a:lstStyle/>
        <a:p>
          <a:r>
            <a:rPr kumimoji="1" lang="ja-JP" altLang="en-US" dirty="0">
              <a:solidFill>
                <a:schemeClr val="tx1"/>
              </a:solidFill>
            </a:rPr>
            <a:t>コーディネート</a:t>
          </a:r>
          <a:endParaRPr kumimoji="1" lang="en-US" altLang="ja-JP" dirty="0">
            <a:solidFill>
              <a:schemeClr val="tx1"/>
            </a:solidFill>
          </a:endParaRPr>
        </a:p>
        <a:p>
          <a:r>
            <a:rPr kumimoji="1" lang="ja-JP" altLang="en-US" dirty="0">
              <a:solidFill>
                <a:schemeClr val="tx1"/>
              </a:solidFill>
            </a:rPr>
            <a:t>登録</a:t>
          </a:r>
        </a:p>
      </dgm:t>
    </dgm:pt>
    <dgm:pt modelId="{9BBB28B9-3A7E-42F2-8C78-8BE6B3D4E5A9}" type="parTrans" cxnId="{96D09A6D-32D9-4200-B795-C74301A544EC}">
      <dgm:prSet/>
      <dgm:spPr/>
      <dgm:t>
        <a:bodyPr/>
        <a:lstStyle/>
        <a:p>
          <a:endParaRPr kumimoji="1" lang="ja-JP" altLang="en-US"/>
        </a:p>
      </dgm:t>
    </dgm:pt>
    <dgm:pt modelId="{38042EDE-BA61-4476-B356-D48F1C713CB1}" type="sibTrans" cxnId="{96D09A6D-32D9-4200-B795-C74301A544EC}">
      <dgm:prSet/>
      <dgm:spPr/>
      <dgm:t>
        <a:bodyPr/>
        <a:lstStyle/>
        <a:p>
          <a:endParaRPr kumimoji="1" lang="ja-JP" altLang="en-US"/>
        </a:p>
      </dgm:t>
    </dgm:pt>
    <dgm:pt modelId="{5A0539D8-6498-407E-939F-092FE9F1F423}">
      <dgm:prSet phldrT="[テキスト]" custT="1"/>
      <dgm:spPr>
        <a:solidFill>
          <a:srgbClr val="B8D4D3"/>
        </a:solidFill>
        <a:ln>
          <a:noFill/>
        </a:ln>
      </dgm:spPr>
      <dgm:t>
        <a:bodyPr/>
        <a:lstStyle/>
        <a:p>
          <a:r>
            <a:rPr kumimoji="1" lang="ja-JP" altLang="en-US" sz="1600" dirty="0">
              <a:solidFill>
                <a:schemeClr val="tx1"/>
              </a:solidFill>
            </a:rPr>
            <a:t>コーディネート履歴を確認</a:t>
          </a:r>
        </a:p>
      </dgm:t>
    </dgm:pt>
    <dgm:pt modelId="{F1C3DDAD-DBDC-4DA9-8068-81245FDE9070}" type="parTrans" cxnId="{C9B6D765-1125-4CB8-885B-B7D9CB989303}">
      <dgm:prSet/>
      <dgm:spPr/>
      <dgm:t>
        <a:bodyPr/>
        <a:lstStyle/>
        <a:p>
          <a:endParaRPr kumimoji="1" lang="ja-JP" altLang="en-US"/>
        </a:p>
      </dgm:t>
    </dgm:pt>
    <dgm:pt modelId="{6FEC9BAF-8A05-4EE7-865F-F6817F4F2A15}" type="sibTrans" cxnId="{C9B6D765-1125-4CB8-885B-B7D9CB989303}">
      <dgm:prSet/>
      <dgm:spPr/>
      <dgm:t>
        <a:bodyPr/>
        <a:lstStyle/>
        <a:p>
          <a:endParaRPr kumimoji="1" lang="ja-JP" altLang="en-US"/>
        </a:p>
      </dgm:t>
    </dgm:pt>
    <dgm:pt modelId="{8F860627-845A-42CD-B48A-1A73DE2400B1}" type="pres">
      <dgm:prSet presAssocID="{8894EDFD-0E3F-4932-A66B-996EB212D68D}" presName="Name0" presStyleCnt="0">
        <dgm:presLayoutVars>
          <dgm:dir/>
          <dgm:animLvl val="lvl"/>
          <dgm:resizeHandles val="exact"/>
        </dgm:presLayoutVars>
      </dgm:prSet>
      <dgm:spPr/>
    </dgm:pt>
    <dgm:pt modelId="{0E175A11-63C1-4BE8-8B78-34645D818B1F}" type="pres">
      <dgm:prSet presAssocID="{3A278622-C0CA-46D3-B638-E38607D060AF}" presName="parTxOnly" presStyleLbl="node1" presStyleIdx="0" presStyleCnt="5" custLinFactY="-142166" custLinFactNeighborX="0" custLinFactNeighborY="-200000">
        <dgm:presLayoutVars>
          <dgm:chMax val="0"/>
          <dgm:chPref val="0"/>
          <dgm:bulletEnabled val="1"/>
        </dgm:presLayoutVars>
      </dgm:prSet>
      <dgm:spPr/>
    </dgm:pt>
    <dgm:pt modelId="{40329E85-7241-4FC4-AB14-E4BA0BDEC36B}" type="pres">
      <dgm:prSet presAssocID="{12A763F1-670F-4465-B5F3-D3E1476A8716}" presName="parTxOnlySpace" presStyleCnt="0"/>
      <dgm:spPr/>
    </dgm:pt>
    <dgm:pt modelId="{D31AF9F6-C2A1-4043-A93A-EC713D7FAD76}" type="pres">
      <dgm:prSet presAssocID="{4C358572-532F-4D21-AEF7-9F4C9A8F0E11}" presName="parTxOnly" presStyleLbl="node1" presStyleIdx="1" presStyleCnt="5" custLinFactY="-142166" custLinFactNeighborX="-15079" custLinFactNeighborY="-200000">
        <dgm:presLayoutVars>
          <dgm:chMax val="0"/>
          <dgm:chPref val="0"/>
          <dgm:bulletEnabled val="1"/>
        </dgm:presLayoutVars>
      </dgm:prSet>
      <dgm:spPr/>
    </dgm:pt>
    <dgm:pt modelId="{86CB371F-1609-49BE-8E0E-5DE0DB78A84C}" type="pres">
      <dgm:prSet presAssocID="{3D9E83CA-FD4D-4FB7-ABBC-6F7C6AB6029C}" presName="parTxOnlySpace" presStyleCnt="0"/>
      <dgm:spPr/>
    </dgm:pt>
    <dgm:pt modelId="{6628602F-4793-42A3-A180-31A268A439B4}" type="pres">
      <dgm:prSet presAssocID="{E0B553CB-DB27-4408-A5BB-6EF726D10B23}" presName="parTxOnly" presStyleLbl="node1" presStyleIdx="2" presStyleCnt="5" custLinFactY="-142166" custLinFactNeighborX="1124" custLinFactNeighborY="-200000">
        <dgm:presLayoutVars>
          <dgm:chMax val="0"/>
          <dgm:chPref val="0"/>
          <dgm:bulletEnabled val="1"/>
        </dgm:presLayoutVars>
      </dgm:prSet>
      <dgm:spPr/>
    </dgm:pt>
    <dgm:pt modelId="{A229DA24-AD0F-467B-85A5-67724A032650}" type="pres">
      <dgm:prSet presAssocID="{92D94AC1-8103-47EB-8549-B46996303CD5}" presName="parTxOnlySpace" presStyleCnt="0"/>
      <dgm:spPr/>
    </dgm:pt>
    <dgm:pt modelId="{1436D843-B278-4B4A-AF3C-AE1B3A8E930F}" type="pres">
      <dgm:prSet presAssocID="{E81E696E-6379-4BE9-AFD7-B60CC44E9166}" presName="parTxOnly" presStyleLbl="node1" presStyleIdx="3" presStyleCnt="5" custLinFactY="-142166" custLinFactNeighborX="1124" custLinFactNeighborY="-200000">
        <dgm:presLayoutVars>
          <dgm:chMax val="0"/>
          <dgm:chPref val="0"/>
          <dgm:bulletEnabled val="1"/>
        </dgm:presLayoutVars>
      </dgm:prSet>
      <dgm:spPr/>
    </dgm:pt>
    <dgm:pt modelId="{71DBDDE2-B213-49D2-9A91-014BA7C269CA}" type="pres">
      <dgm:prSet presAssocID="{38042EDE-BA61-4476-B356-D48F1C713CB1}" presName="parTxOnlySpace" presStyleCnt="0"/>
      <dgm:spPr/>
    </dgm:pt>
    <dgm:pt modelId="{090A51D7-F8A7-42EB-B0FD-A41FC3B12DE0}" type="pres">
      <dgm:prSet presAssocID="{5A0539D8-6498-407E-939F-092FE9F1F423}" presName="parTxOnly" presStyleLbl="node1" presStyleIdx="4" presStyleCnt="5" custLinFactY="-142166" custLinFactNeighborX="1124" custLinFactNeighborY="-200000">
        <dgm:presLayoutVars>
          <dgm:chMax val="0"/>
          <dgm:chPref val="0"/>
          <dgm:bulletEnabled val="1"/>
        </dgm:presLayoutVars>
      </dgm:prSet>
      <dgm:spPr/>
    </dgm:pt>
  </dgm:ptLst>
  <dgm:cxnLst>
    <dgm:cxn modelId="{99A85D14-F856-4784-B627-71CE4609B477}" srcId="{8894EDFD-0E3F-4932-A66B-996EB212D68D}" destId="{4C358572-532F-4D21-AEF7-9F4C9A8F0E11}" srcOrd="1" destOrd="0" parTransId="{ADC24D4F-2C20-408A-A166-CE8ED4A5E955}" sibTransId="{3D9E83CA-FD4D-4FB7-ABBC-6F7C6AB6029C}"/>
    <dgm:cxn modelId="{769E4026-0CA6-46DE-BBB5-038B09A30648}" type="presOf" srcId="{5A0539D8-6498-407E-939F-092FE9F1F423}" destId="{090A51D7-F8A7-42EB-B0FD-A41FC3B12DE0}" srcOrd="0" destOrd="0" presId="urn:microsoft.com/office/officeart/2005/8/layout/chevron1"/>
    <dgm:cxn modelId="{028EDF28-2D21-401B-9D70-6E87B24F0DC2}" type="presOf" srcId="{E81E696E-6379-4BE9-AFD7-B60CC44E9166}" destId="{1436D843-B278-4B4A-AF3C-AE1B3A8E930F}" srcOrd="0" destOrd="0" presId="urn:microsoft.com/office/officeart/2005/8/layout/chevron1"/>
    <dgm:cxn modelId="{C9B6D765-1125-4CB8-885B-B7D9CB989303}" srcId="{8894EDFD-0E3F-4932-A66B-996EB212D68D}" destId="{5A0539D8-6498-407E-939F-092FE9F1F423}" srcOrd="4" destOrd="0" parTransId="{F1C3DDAD-DBDC-4DA9-8068-81245FDE9070}" sibTransId="{6FEC9BAF-8A05-4EE7-865F-F6817F4F2A15}"/>
    <dgm:cxn modelId="{96D09A6D-32D9-4200-B795-C74301A544EC}" srcId="{8894EDFD-0E3F-4932-A66B-996EB212D68D}" destId="{E81E696E-6379-4BE9-AFD7-B60CC44E9166}" srcOrd="3" destOrd="0" parTransId="{9BBB28B9-3A7E-42F2-8C78-8BE6B3D4E5A9}" sibTransId="{38042EDE-BA61-4476-B356-D48F1C713CB1}"/>
    <dgm:cxn modelId="{B35CCB76-EB01-4C0C-A927-A7B901004CAC}" type="presOf" srcId="{8894EDFD-0E3F-4932-A66B-996EB212D68D}" destId="{8F860627-845A-42CD-B48A-1A73DE2400B1}" srcOrd="0" destOrd="0" presId="urn:microsoft.com/office/officeart/2005/8/layout/chevron1"/>
    <dgm:cxn modelId="{5B9DD6A3-D671-43A7-A270-8B33179A7AC4}" type="presOf" srcId="{3A278622-C0CA-46D3-B638-E38607D060AF}" destId="{0E175A11-63C1-4BE8-8B78-34645D818B1F}" srcOrd="0" destOrd="0" presId="urn:microsoft.com/office/officeart/2005/8/layout/chevron1"/>
    <dgm:cxn modelId="{D39232E5-74FF-42AC-9791-C86F6A0777F9}" type="presOf" srcId="{4C358572-532F-4D21-AEF7-9F4C9A8F0E11}" destId="{D31AF9F6-C2A1-4043-A93A-EC713D7FAD76}" srcOrd="0" destOrd="0" presId="urn:microsoft.com/office/officeart/2005/8/layout/chevron1"/>
    <dgm:cxn modelId="{334BADEE-6606-4A73-AA34-A468CC745254}" srcId="{8894EDFD-0E3F-4932-A66B-996EB212D68D}" destId="{3A278622-C0CA-46D3-B638-E38607D060AF}" srcOrd="0" destOrd="0" parTransId="{AD154080-BD7A-4198-A57E-CB95B7DBEE54}" sibTransId="{12A763F1-670F-4465-B5F3-D3E1476A8716}"/>
    <dgm:cxn modelId="{69FD52EF-1C22-4A64-A790-5A1F1A020CAA}" srcId="{8894EDFD-0E3F-4932-A66B-996EB212D68D}" destId="{E0B553CB-DB27-4408-A5BB-6EF726D10B23}" srcOrd="2" destOrd="0" parTransId="{2928AC39-B9CC-4CB8-96DE-45A8054ED7C7}" sibTransId="{92D94AC1-8103-47EB-8549-B46996303CD5}"/>
    <dgm:cxn modelId="{77F5C6FA-D636-49F4-8C49-52AA1EF02629}" type="presOf" srcId="{E0B553CB-DB27-4408-A5BB-6EF726D10B23}" destId="{6628602F-4793-42A3-A180-31A268A439B4}" srcOrd="0" destOrd="0" presId="urn:microsoft.com/office/officeart/2005/8/layout/chevron1"/>
    <dgm:cxn modelId="{E9718CFE-6ECB-4E34-B1C2-99F05BA4F7BC}" type="presParOf" srcId="{8F860627-845A-42CD-B48A-1A73DE2400B1}" destId="{0E175A11-63C1-4BE8-8B78-34645D818B1F}" srcOrd="0" destOrd="0" presId="urn:microsoft.com/office/officeart/2005/8/layout/chevron1"/>
    <dgm:cxn modelId="{083D4C3D-D399-4C5A-8492-547382EA657D}" type="presParOf" srcId="{8F860627-845A-42CD-B48A-1A73DE2400B1}" destId="{40329E85-7241-4FC4-AB14-E4BA0BDEC36B}" srcOrd="1" destOrd="0" presId="urn:microsoft.com/office/officeart/2005/8/layout/chevron1"/>
    <dgm:cxn modelId="{0B2229E6-982E-43ED-9BDD-3B94DADF71A4}" type="presParOf" srcId="{8F860627-845A-42CD-B48A-1A73DE2400B1}" destId="{D31AF9F6-C2A1-4043-A93A-EC713D7FAD76}" srcOrd="2" destOrd="0" presId="urn:microsoft.com/office/officeart/2005/8/layout/chevron1"/>
    <dgm:cxn modelId="{19327D8C-35E0-462D-9DEA-21865894A6F3}" type="presParOf" srcId="{8F860627-845A-42CD-B48A-1A73DE2400B1}" destId="{86CB371F-1609-49BE-8E0E-5DE0DB78A84C}" srcOrd="3" destOrd="0" presId="urn:microsoft.com/office/officeart/2005/8/layout/chevron1"/>
    <dgm:cxn modelId="{BBB0B007-263D-462F-B292-2504724FFB1D}" type="presParOf" srcId="{8F860627-845A-42CD-B48A-1A73DE2400B1}" destId="{6628602F-4793-42A3-A180-31A268A439B4}" srcOrd="4" destOrd="0" presId="urn:microsoft.com/office/officeart/2005/8/layout/chevron1"/>
    <dgm:cxn modelId="{5C87E223-7B84-44FD-85AE-599D8A47789A}" type="presParOf" srcId="{8F860627-845A-42CD-B48A-1A73DE2400B1}" destId="{A229DA24-AD0F-467B-85A5-67724A032650}" srcOrd="5" destOrd="0" presId="urn:microsoft.com/office/officeart/2005/8/layout/chevron1"/>
    <dgm:cxn modelId="{4C8C4095-AA61-4D0B-8722-546D68E4C560}" type="presParOf" srcId="{8F860627-845A-42CD-B48A-1A73DE2400B1}" destId="{1436D843-B278-4B4A-AF3C-AE1B3A8E930F}" srcOrd="6" destOrd="0" presId="urn:microsoft.com/office/officeart/2005/8/layout/chevron1"/>
    <dgm:cxn modelId="{ACEE7B5B-A914-4104-BCA1-946B22F2B462}" type="presParOf" srcId="{8F860627-845A-42CD-B48A-1A73DE2400B1}" destId="{71DBDDE2-B213-49D2-9A91-014BA7C269CA}" srcOrd="7" destOrd="0" presId="urn:microsoft.com/office/officeart/2005/8/layout/chevron1"/>
    <dgm:cxn modelId="{6B5A79F6-4801-4E10-9E28-7FD4C80C2DED}" type="presParOf" srcId="{8F860627-845A-42CD-B48A-1A73DE2400B1}" destId="{090A51D7-F8A7-42EB-B0FD-A41FC3B12DE0}"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5A11-63C1-4BE8-8B78-34645D818B1F}">
      <dsp:nvSpPr>
        <dsp:cNvPr id="0" name=""/>
        <dsp:cNvSpPr/>
      </dsp:nvSpPr>
      <dsp:spPr>
        <a:xfrm>
          <a:off x="295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ja-JP" altLang="en-US" sz="1600" kern="1200" dirty="0">
              <a:solidFill>
                <a:schemeClr val="tx1"/>
              </a:solidFill>
            </a:rPr>
            <a:t>ユーザー登録</a:t>
          </a:r>
          <a:endParaRPr kumimoji="1" lang="ja-JP" altLang="en-US" sz="1600" kern="1200" dirty="0">
            <a:solidFill>
              <a:schemeClr val="tx1"/>
            </a:solidFill>
          </a:endParaRPr>
        </a:p>
      </dsp:txBody>
      <dsp:txXfrm>
        <a:off x="529811" y="727595"/>
        <a:ext cx="1580554" cy="1053703"/>
      </dsp:txXfrm>
    </dsp:sp>
    <dsp:sp modelId="{D31AF9F6-C2A1-4043-A93A-EC713D7FAD76}">
      <dsp:nvSpPr>
        <dsp:cNvPr id="0" name=""/>
        <dsp:cNvSpPr/>
      </dsp:nvSpPr>
      <dsp:spPr>
        <a:xfrm>
          <a:off x="2334069"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持っている</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600" kern="1200" dirty="0">
              <a:solidFill>
                <a:schemeClr val="tx1"/>
              </a:solidFill>
            </a:rPr>
            <a:t>服を登録</a:t>
          </a:r>
        </a:p>
      </dsp:txBody>
      <dsp:txXfrm>
        <a:off x="2860921" y="727595"/>
        <a:ext cx="1580554" cy="1053703"/>
      </dsp:txXfrm>
    </dsp:sp>
    <dsp:sp modelId="{6628602F-4793-42A3-A180-31A268A439B4}">
      <dsp:nvSpPr>
        <dsp:cNvPr id="0" name=""/>
        <dsp:cNvSpPr/>
      </dsp:nvSpPr>
      <dsp:spPr>
        <a:xfrm>
          <a:off x="4747584"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ja-JP" altLang="en-US" sz="1400" kern="1200" dirty="0">
              <a:solidFill>
                <a:schemeClr val="tx1"/>
              </a:solidFill>
            </a:rPr>
            <a:t>おすすめの</a:t>
          </a:r>
          <a:endParaRPr lang="en-US" altLang="ja-JP" sz="1400" kern="1200" dirty="0">
            <a:solidFill>
              <a:schemeClr val="tx1"/>
            </a:solidFill>
          </a:endParaRPr>
        </a:p>
        <a:p>
          <a:pPr marL="0" lvl="0" indent="0" algn="ctr" defTabSz="622300">
            <a:lnSpc>
              <a:spcPct val="90000"/>
            </a:lnSpc>
            <a:spcBef>
              <a:spcPct val="0"/>
            </a:spcBef>
            <a:spcAft>
              <a:spcPct val="35000"/>
            </a:spcAft>
            <a:buNone/>
          </a:pPr>
          <a:r>
            <a:rPr lang="ja-JP" altLang="en-US" sz="1400" kern="1200" dirty="0">
              <a:solidFill>
                <a:schemeClr val="tx1"/>
              </a:solidFill>
            </a:rPr>
            <a:t>組み合わせを</a:t>
          </a:r>
          <a:endParaRPr lang="en-US" altLang="ja-JP" sz="1400" kern="1200" dirty="0">
            <a:solidFill>
              <a:schemeClr val="tx1"/>
            </a:solidFill>
          </a:endParaRPr>
        </a:p>
        <a:p>
          <a:pPr marL="0" lvl="0" indent="0" algn="ctr" defTabSz="622300">
            <a:lnSpc>
              <a:spcPct val="90000"/>
            </a:lnSpc>
            <a:spcBef>
              <a:spcPct val="0"/>
            </a:spcBef>
            <a:spcAft>
              <a:spcPct val="35000"/>
            </a:spcAft>
            <a:buNone/>
          </a:pPr>
          <a:r>
            <a:rPr lang="ja-JP" altLang="en-US" sz="1400" kern="1200" dirty="0">
              <a:solidFill>
                <a:schemeClr val="tx1"/>
              </a:solidFill>
            </a:rPr>
            <a:t>表示</a:t>
          </a:r>
          <a:endParaRPr kumimoji="1" lang="ja-JP" altLang="en-US" sz="1300" kern="1200" dirty="0">
            <a:solidFill>
              <a:schemeClr val="tx1"/>
            </a:solidFill>
          </a:endParaRPr>
        </a:p>
      </dsp:txBody>
      <dsp:txXfrm>
        <a:off x="5274436" y="727595"/>
        <a:ext cx="1580554" cy="1053703"/>
      </dsp:txXfrm>
    </dsp:sp>
    <dsp:sp modelId="{1436D843-B278-4B4A-AF3C-AE1B3A8E930F}">
      <dsp:nvSpPr>
        <dsp:cNvPr id="0" name=""/>
        <dsp:cNvSpPr/>
      </dsp:nvSpPr>
      <dsp:spPr>
        <a:xfrm>
          <a:off x="7118416"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a:t>
          </a:r>
          <a:endParaRPr kumimoji="1" lang="en-US" altLang="ja-JP" sz="1600" kern="1200" dirty="0">
            <a:solidFill>
              <a:schemeClr val="tx1"/>
            </a:solidFill>
          </a:endParaRPr>
        </a:p>
        <a:p>
          <a:pPr marL="0" lvl="0" indent="0" algn="ctr" defTabSz="711200">
            <a:lnSpc>
              <a:spcPct val="90000"/>
            </a:lnSpc>
            <a:spcBef>
              <a:spcPct val="0"/>
            </a:spcBef>
            <a:spcAft>
              <a:spcPct val="35000"/>
            </a:spcAft>
            <a:buNone/>
          </a:pPr>
          <a:r>
            <a:rPr kumimoji="1" lang="ja-JP" altLang="en-US" sz="1600" kern="1200" dirty="0">
              <a:solidFill>
                <a:schemeClr val="tx1"/>
              </a:solidFill>
            </a:rPr>
            <a:t>登録</a:t>
          </a:r>
        </a:p>
      </dsp:txBody>
      <dsp:txXfrm>
        <a:off x="7645268" y="727595"/>
        <a:ext cx="1580554" cy="1053703"/>
      </dsp:txXfrm>
    </dsp:sp>
    <dsp:sp modelId="{090A51D7-F8A7-42EB-B0FD-A41FC3B12DE0}">
      <dsp:nvSpPr>
        <dsp:cNvPr id="0" name=""/>
        <dsp:cNvSpPr/>
      </dsp:nvSpPr>
      <dsp:spPr>
        <a:xfrm>
          <a:off x="9489247" y="727595"/>
          <a:ext cx="2634257" cy="1053703"/>
        </a:xfrm>
        <a:prstGeom prst="chevron">
          <a:avLst/>
        </a:prstGeom>
        <a:solidFill>
          <a:srgbClr val="B8D4D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dirty="0">
              <a:solidFill>
                <a:schemeClr val="tx1"/>
              </a:solidFill>
            </a:rPr>
            <a:t>コーディネート履歴を確認</a:t>
          </a:r>
        </a:p>
      </dsp:txBody>
      <dsp:txXfrm>
        <a:off x="10016099" y="727595"/>
        <a:ext cx="1580554" cy="10537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4C93F-814C-4670-B25A-0486B8C84130}" type="datetimeFigureOut">
              <a:rPr kumimoji="1" lang="ja-JP" altLang="en-US" smtClean="0"/>
              <a:t>2023/6/27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481F9-CFF6-4F01-8E16-C7AB0AB3A6FC}" type="slidenum">
              <a:rPr kumimoji="1" lang="ja-JP" altLang="en-US" smtClean="0"/>
              <a:t>‹#›</a:t>
            </a:fld>
            <a:endParaRPr kumimoji="1" lang="ja-JP" altLang="en-US"/>
          </a:p>
        </p:txBody>
      </p:sp>
    </p:spTree>
    <p:extLst>
      <p:ext uri="{BB962C8B-B14F-4D97-AF65-F5344CB8AC3E}">
        <p14:creationId xmlns:p14="http://schemas.microsoft.com/office/powerpoint/2010/main" val="9787998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これからチーム</a:t>
            </a:r>
            <a:r>
              <a:rPr kumimoji="1" lang="en-US" altLang="ja-JP" dirty="0"/>
              <a:t>A</a:t>
            </a:r>
            <a:r>
              <a:rPr kumimoji="1" lang="ja-JP" altLang="en-US" dirty="0"/>
              <a:t>型の発表を始めます。よろしくお願いします。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a:t>
            </a:fld>
            <a:endParaRPr kumimoji="1" lang="ja-JP" altLang="en-US"/>
          </a:p>
        </p:txBody>
      </p:sp>
    </p:spTree>
    <p:extLst>
      <p:ext uri="{BB962C8B-B14F-4D97-AF65-F5344CB8AC3E}">
        <p14:creationId xmlns:p14="http://schemas.microsoft.com/office/powerpoint/2010/main" val="171986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p>
          <a:p>
            <a:r>
              <a:rPr kumimoji="1" lang="ja-JP" altLang="en-US" dirty="0"/>
              <a:t>こちらが実際にユーザーの居住地別々に設定した画面です。地域を変更すると、その地域の天気・気温・おすすめの組み合わせが表示されます。</a:t>
            </a:r>
            <a:endParaRPr kumimoji="1" lang="en-US" altLang="ja-JP" dirty="0"/>
          </a:p>
          <a:p>
            <a:r>
              <a:rPr kumimoji="1" lang="ja-JP" altLang="en-US" dirty="0"/>
              <a:t>同じ日付ですが、神奈川県と北海道ではおすすめの組み合わせが変化していることが分かると思います。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13</a:t>
            </a:fld>
            <a:endParaRPr kumimoji="1" lang="ja-JP" altLang="en-US"/>
          </a:p>
        </p:txBody>
      </p:sp>
    </p:spTree>
    <p:extLst>
      <p:ext uri="{BB962C8B-B14F-4D97-AF65-F5344CB8AC3E}">
        <p14:creationId xmlns:p14="http://schemas.microsoft.com/office/powerpoint/2010/main" val="4074737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こちらは暑がり・寒がり指数を最初に設定するユーザー登録画面です。</a:t>
            </a:r>
            <a:endParaRPr kumimoji="1" lang="en-US" altLang="ja-JP" dirty="0"/>
          </a:p>
          <a:p>
            <a:r>
              <a:rPr kumimoji="1" lang="ja-JP" altLang="en-US" dirty="0"/>
              <a:t>暑がり・寒がり指数は個人で自分が暑がりか寒がりかを判断し、</a:t>
            </a:r>
            <a:r>
              <a:rPr kumimoji="1" lang="en-US" altLang="ja-JP" dirty="0"/>
              <a:t>11</a:t>
            </a:r>
            <a:r>
              <a:rPr kumimoji="1" lang="ja-JP" altLang="en-US" dirty="0"/>
              <a:t>段階の中から設定します。</a:t>
            </a:r>
            <a:endParaRPr kumimoji="1" lang="en-US" altLang="ja-JP" dirty="0"/>
          </a:p>
          <a:p>
            <a:r>
              <a:rPr kumimoji="1" lang="ja-JP" altLang="en-US" dirty="0"/>
              <a:t>例えばとても暑がりな人は</a:t>
            </a:r>
            <a:r>
              <a:rPr kumimoji="1" lang="en-US" altLang="ja-JP" dirty="0"/>
              <a:t>+</a:t>
            </a:r>
            <a:r>
              <a:rPr kumimoji="1" lang="ja-JP" altLang="en-US" dirty="0"/>
              <a:t>５，普通の人は０，とても寒がりな人は－５というように設定します。</a:t>
            </a:r>
            <a:endParaRPr kumimoji="1" lang="en-US" altLang="ja-JP" dirty="0"/>
          </a:p>
          <a:p>
            <a:r>
              <a:rPr kumimoji="1" lang="ja-JP" altLang="en-US" dirty="0"/>
              <a:t>居住地や暑がり・寒がり指数は気温やお勧めする服装に関連しており、ここで設定した情報は後からプロフィール画面で変更することができます。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14</a:t>
            </a:fld>
            <a:endParaRPr kumimoji="1" lang="ja-JP" altLang="en-US"/>
          </a:p>
        </p:txBody>
      </p:sp>
    </p:spTree>
    <p:extLst>
      <p:ext uri="{BB962C8B-B14F-4D97-AF65-F5344CB8AC3E}">
        <p14:creationId xmlns:p14="http://schemas.microsoft.com/office/powerpoint/2010/main" val="1253072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こちらが実際の画面です。</a:t>
            </a:r>
            <a:endParaRPr kumimoji="1" lang="en-US" altLang="ja-JP" dirty="0"/>
          </a:p>
          <a:p>
            <a:r>
              <a:rPr kumimoji="1" lang="ja-JP" altLang="en-US" dirty="0"/>
              <a:t>同じ日時、気温でも暑がり・寒がり指数が異なる２人では提案されるおすすめの組み合わせに変化が生じています。</a:t>
            </a:r>
            <a:endParaRPr kumimoji="1" lang="en-US" altLang="ja-JP" dirty="0"/>
          </a:p>
          <a:p>
            <a:r>
              <a:rPr kumimoji="1" lang="ja-JP" altLang="en-US" dirty="0"/>
              <a:t>このように、本アプリでは個人に最適な服装を提案することができます。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15</a:t>
            </a:fld>
            <a:endParaRPr kumimoji="1" lang="ja-JP" altLang="en-US"/>
          </a:p>
        </p:txBody>
      </p:sp>
    </p:spTree>
    <p:extLst>
      <p:ext uri="{BB962C8B-B14F-4D97-AF65-F5344CB8AC3E}">
        <p14:creationId xmlns:p14="http://schemas.microsoft.com/office/powerpoint/2010/main" val="3284136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２つ目は、コーディネート登録・履歴機能です</a:t>
            </a:r>
            <a:endParaRPr kumimoji="1" lang="en-US" altLang="ja-JP" dirty="0"/>
          </a:p>
          <a:p>
            <a:r>
              <a:rPr kumimoji="1" lang="ja-JP" altLang="en-US" dirty="0"/>
              <a:t>おすすめの組み合わせに沿って実際に着用した服の組み合わせをコーディネートとして登録することができます。</a:t>
            </a:r>
            <a:endParaRPr kumimoji="1" lang="en-US" altLang="ja-JP" dirty="0"/>
          </a:p>
          <a:p>
            <a:r>
              <a:rPr kumimoji="1" lang="ja-JP" altLang="en-US" dirty="0"/>
              <a:t>登録したコーディネートは</a:t>
            </a:r>
            <a:r>
              <a:rPr lang="ja-JP" altLang="en-US" dirty="0"/>
              <a:t>日付、最高気温、最低気温のいずれかで検索することができ、</a:t>
            </a:r>
            <a:endParaRPr lang="en-US" altLang="ja-JP" dirty="0"/>
          </a:p>
          <a:p>
            <a:r>
              <a:rPr lang="ja-JP" altLang="en-US" dirty="0"/>
              <a:t>同じような時期や気温の日に過去のコーディネートを参考にして服を選ぶこともできます。</a:t>
            </a:r>
            <a:endParaRPr lang="en-US" altLang="ja-JP" dirty="0"/>
          </a:p>
          <a:p>
            <a:r>
              <a:rPr kumimoji="1" lang="ja-JP" altLang="en-US" dirty="0"/>
              <a:t>これにより、忙しいあなたには過去に着用したコーディネートをさっと見て参考にすることができ、コーディネートがマンネリ化してしまうあなたには</a:t>
            </a:r>
            <a:endParaRPr kumimoji="1" lang="en-US" altLang="ja-JP" dirty="0"/>
          </a:p>
          <a:p>
            <a:r>
              <a:rPr kumimoji="1" lang="ja-JP" altLang="en-US" dirty="0"/>
              <a:t>新しい組み合わせを探すきっかけにもなります。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16</a:t>
            </a:fld>
            <a:endParaRPr kumimoji="1" lang="ja-JP" altLang="en-US"/>
          </a:p>
        </p:txBody>
      </p:sp>
    </p:spTree>
    <p:extLst>
      <p:ext uri="{BB962C8B-B14F-4D97-AF65-F5344CB8AC3E}">
        <p14:creationId xmlns:p14="http://schemas.microsoft.com/office/powerpoint/2010/main" val="3023460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このアプリを実際に使用してみた際の所要時間と工程がこちらです、</a:t>
            </a:r>
            <a:endParaRPr kumimoji="1" lang="en-US" altLang="ja-JP" dirty="0"/>
          </a:p>
          <a:p>
            <a:r>
              <a:rPr kumimoji="1" lang="ja-JP" altLang="en-US" dirty="0"/>
              <a:t>工程の数と所要時間が大幅に削減されたことが分かると思います。</a:t>
            </a:r>
            <a:endParaRPr kumimoji="1" lang="en-US" altLang="ja-JP" dirty="0"/>
          </a:p>
          <a:p>
            <a:r>
              <a:rPr kumimoji="1" lang="ja-JP" altLang="en-US" dirty="0"/>
              <a:t>このように朝の忙しい時間を効率的に、そして１日をより快適に過ごすことができるようになります。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17</a:t>
            </a:fld>
            <a:endParaRPr kumimoji="1" lang="ja-JP" altLang="en-US"/>
          </a:p>
        </p:txBody>
      </p:sp>
    </p:spTree>
    <p:extLst>
      <p:ext uri="{BB962C8B-B14F-4D97-AF65-F5344CB8AC3E}">
        <p14:creationId xmlns:p14="http://schemas.microsoft.com/office/powerpoint/2010/main" val="2451210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p>
          <a:p>
            <a:r>
              <a:rPr kumimoji="1" lang="ja-JP" altLang="en-US" dirty="0"/>
              <a:t>ここからは、開発にあったてのチームでの取り組みについてお話しします。</a:t>
            </a:r>
            <a:endParaRPr kumimoji="1" lang="en-US" altLang="ja-JP" dirty="0"/>
          </a:p>
          <a:p>
            <a:r>
              <a:rPr kumimoji="1" lang="ja-JP" altLang="en-US" dirty="0"/>
              <a:t>わたしたちチーム</a:t>
            </a:r>
            <a:r>
              <a:rPr kumimoji="1" lang="en-US" altLang="ja-JP" dirty="0"/>
              <a:t>A</a:t>
            </a:r>
            <a:r>
              <a:rPr kumimoji="1" lang="ja-JP" altLang="en-US" dirty="0"/>
              <a:t>型では、次のような目標を定めました。</a:t>
            </a:r>
            <a:r>
              <a:rPr kumimoji="1" lang="en-US" altLang="ja-JP" dirty="0"/>
              <a:t>(</a:t>
            </a:r>
            <a:r>
              <a:rPr kumimoji="1" lang="ja-JP" altLang="en-US" dirty="0"/>
              <a:t>読み上げる</a:t>
            </a:r>
            <a:r>
              <a:rPr kumimoji="1" lang="en-US" altLang="ja-JP" dirty="0"/>
              <a:t>)</a:t>
            </a:r>
          </a:p>
          <a:p>
            <a:r>
              <a:rPr kumimoji="1" lang="ja-JP" altLang="en-US" dirty="0"/>
              <a:t>これらの目標を意識しながら、約</a:t>
            </a:r>
            <a:r>
              <a:rPr kumimoji="1" lang="en-US" altLang="ja-JP" dirty="0"/>
              <a:t>1</a:t>
            </a:r>
            <a:r>
              <a:rPr kumimoji="1" lang="ja-JP" altLang="en-US" dirty="0"/>
              <a:t>か月間のチーム開発に取り組みました。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18</a:t>
            </a:fld>
            <a:endParaRPr kumimoji="1" lang="ja-JP" altLang="en-US"/>
          </a:p>
        </p:txBody>
      </p:sp>
    </p:spTree>
    <p:extLst>
      <p:ext uri="{BB962C8B-B14F-4D97-AF65-F5344CB8AC3E}">
        <p14:creationId xmlns:p14="http://schemas.microsoft.com/office/powerpoint/2010/main" val="2547089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笹原</a:t>
            </a:r>
            <a:r>
              <a:rPr kumimoji="1" lang="en-US" altLang="ja-JP" dirty="0"/>
              <a:t>】</a:t>
            </a:r>
            <a:r>
              <a:rPr kumimoji="1" lang="ja-JP" altLang="en-US" dirty="0"/>
              <a:t>こちらが目標達成率です。完全に達成できていない部分もありますが、それぞれが目標を意識して取り組むことができました。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19</a:t>
            </a:fld>
            <a:endParaRPr kumimoji="1" lang="ja-JP" altLang="en-US"/>
          </a:p>
        </p:txBody>
      </p:sp>
    </p:spTree>
    <p:extLst>
      <p:ext uri="{BB962C8B-B14F-4D97-AF65-F5344CB8AC3E}">
        <p14:creationId xmlns:p14="http://schemas.microsoft.com/office/powerpoint/2010/main" val="2535024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p>
          <a:p>
            <a:r>
              <a:rPr kumimoji="1" lang="ja-JP" altLang="en-US" dirty="0"/>
              <a:t>その中の取り組みとして、解決した問題をナレッジとして日々</a:t>
            </a:r>
            <a:r>
              <a:rPr kumimoji="1" lang="en-US" altLang="ja-JP" dirty="0"/>
              <a:t>Slack</a:t>
            </a:r>
            <a:r>
              <a:rPr kumimoji="1" lang="ja-JP" altLang="en-US" dirty="0"/>
              <a:t>に投稿しました。</a:t>
            </a:r>
            <a:endParaRPr kumimoji="1" lang="en-US" altLang="ja-JP" dirty="0"/>
          </a:p>
          <a:p>
            <a:r>
              <a:rPr kumimoji="1" lang="ja-JP" altLang="en-US" dirty="0"/>
              <a:t>このナレッジを参考に問題を解決することもあり、有意義な取り組みだと感じています。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20</a:t>
            </a:fld>
            <a:endParaRPr kumimoji="1" lang="ja-JP" altLang="en-US"/>
          </a:p>
        </p:txBody>
      </p:sp>
    </p:spTree>
    <p:extLst>
      <p:ext uri="{BB962C8B-B14F-4D97-AF65-F5344CB8AC3E}">
        <p14:creationId xmlns:p14="http://schemas.microsoft.com/office/powerpoint/2010/main" val="1896413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あえて苦手な部分に挑戦することで、失敗を恐れずに挑戦し教え合うことを大切にしました。</a:t>
            </a:r>
            <a:endParaRPr kumimoji="1" lang="en-US" altLang="ja-JP" dirty="0"/>
          </a:p>
          <a:p>
            <a:r>
              <a:rPr kumimoji="1" lang="ja-JP" altLang="en-US" dirty="0"/>
              <a:t>なるべく多くの箇所を全員で取り組むように心掛けました。</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21</a:t>
            </a:fld>
            <a:endParaRPr kumimoji="1" lang="ja-JP" altLang="en-US"/>
          </a:p>
        </p:txBody>
      </p:sp>
    </p:spTree>
    <p:extLst>
      <p:ext uri="{BB962C8B-B14F-4D97-AF65-F5344CB8AC3E}">
        <p14:creationId xmlns:p14="http://schemas.microsoft.com/office/powerpoint/2010/main" val="3758568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その他のグループとしての工夫として、進捗管理を</a:t>
            </a:r>
            <a:r>
              <a:rPr kumimoji="1" lang="en-US" altLang="ja-JP" dirty="0"/>
              <a:t>Excel</a:t>
            </a:r>
            <a:r>
              <a:rPr kumimoji="1" lang="ja-JP" altLang="en-US" dirty="0"/>
              <a:t>で行い、作業の進捗が一目でわかるようにしました。</a:t>
            </a:r>
            <a:endParaRPr kumimoji="1" lang="en-US" altLang="ja-JP" dirty="0"/>
          </a:p>
          <a:p>
            <a:r>
              <a:rPr kumimoji="1" lang="ja-JP" altLang="en-US" dirty="0"/>
              <a:t>議事録を使って決定事項をドキュメントとして残すことや、オンラインでも息抜きに会話をして普段から声をかけやすい雰囲気づくりに取り組みました。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22</a:t>
            </a:fld>
            <a:endParaRPr kumimoji="1" lang="ja-JP" altLang="en-US"/>
          </a:p>
        </p:txBody>
      </p:sp>
    </p:spTree>
    <p:extLst>
      <p:ext uri="{BB962C8B-B14F-4D97-AF65-F5344CB8AC3E}">
        <p14:creationId xmlns:p14="http://schemas.microsoft.com/office/powerpoint/2010/main" val="3061232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r>
              <a:rPr kumimoji="1" lang="ja-JP" altLang="en-US" dirty="0"/>
              <a:t>突然ですがみなさんこんなことはないですか？</a:t>
            </a:r>
            <a:endParaRPr kumimoji="1" lang="en-US" altLang="ja-JP" dirty="0"/>
          </a:p>
          <a:p>
            <a:r>
              <a:rPr kumimoji="1" lang="ja-JP" altLang="en-US" dirty="0"/>
              <a:t>読み上げる</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3</a:t>
            </a:fld>
            <a:endParaRPr kumimoji="1" lang="ja-JP" altLang="en-US"/>
          </a:p>
        </p:txBody>
      </p:sp>
    </p:spTree>
    <p:extLst>
      <p:ext uri="{BB962C8B-B14F-4D97-AF65-F5344CB8AC3E}">
        <p14:creationId xmlns:p14="http://schemas.microsoft.com/office/powerpoint/2010/main" val="2799384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23</a:t>
            </a:fld>
            <a:endParaRPr kumimoji="1" lang="ja-JP" altLang="en-US"/>
          </a:p>
        </p:txBody>
      </p:sp>
    </p:spTree>
    <p:extLst>
      <p:ext uri="{BB962C8B-B14F-4D97-AF65-F5344CB8AC3E}">
        <p14:creationId xmlns:p14="http://schemas.microsoft.com/office/powerpoint/2010/main" val="94123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p>
          <a:p>
            <a:r>
              <a:rPr kumimoji="1" lang="ja-JP" altLang="en-US" dirty="0"/>
              <a:t>今後の反省点です。</a:t>
            </a:r>
            <a:endParaRPr kumimoji="1" lang="en-US" altLang="ja-JP" dirty="0"/>
          </a:p>
          <a:p>
            <a:r>
              <a:rPr kumimoji="1" lang="ja-JP" altLang="en-US" dirty="0"/>
              <a:t>（読み上げる）</a:t>
            </a:r>
            <a:endParaRPr kumimoji="1" lang="en-US" altLang="ja-JP" dirty="0"/>
          </a:p>
          <a:p>
            <a:r>
              <a:rPr kumimoji="1" lang="ja-JP" altLang="en-US" dirty="0"/>
              <a:t>今後の研修や業務の際にはこれらの反省を活かして取り組んでいきたいです。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24</a:t>
            </a:fld>
            <a:endParaRPr kumimoji="1" lang="ja-JP" altLang="en-US"/>
          </a:p>
        </p:txBody>
      </p:sp>
    </p:spTree>
    <p:extLst>
      <p:ext uri="{BB962C8B-B14F-4D97-AF65-F5344CB8AC3E}">
        <p14:creationId xmlns:p14="http://schemas.microsoft.com/office/powerpoint/2010/main" val="1453658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r>
              <a:rPr kumimoji="1" lang="ja-JP" altLang="en-US" dirty="0"/>
              <a:t>ここからは個人の成長についてです。それぞれこの研修で学んだ部分を発表していきます。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25</a:t>
            </a:fld>
            <a:endParaRPr kumimoji="1" lang="ja-JP" altLang="en-US"/>
          </a:p>
        </p:txBody>
      </p:sp>
    </p:spTree>
    <p:extLst>
      <p:ext uri="{BB962C8B-B14F-4D97-AF65-F5344CB8AC3E}">
        <p14:creationId xmlns:p14="http://schemas.microsoft.com/office/powerpoint/2010/main" val="2780090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藤澤</a:t>
            </a:r>
            <a:r>
              <a:rPr kumimoji="1" lang="en-US" altLang="ja-JP" dirty="0"/>
              <a:t>】</a:t>
            </a:r>
            <a:r>
              <a:rPr kumimoji="1" lang="ja-JP" altLang="en-US" dirty="0"/>
              <a:t>この１か月間、私たちはこのアプリ開発を通してさまざまなことを学びました。</a:t>
            </a:r>
            <a:endParaRPr kumimoji="1" lang="en-US" altLang="ja-JP" dirty="0"/>
          </a:p>
          <a:p>
            <a:r>
              <a:rPr kumimoji="1" lang="ja-JP" altLang="en-US" dirty="0"/>
              <a:t>研修後はそれぞれの道に進みますが、この研修での学びを忘れずに頑張っていこうと思います。</a:t>
            </a:r>
            <a:endParaRPr kumimoji="1" lang="en-US" altLang="ja-JP" dirty="0"/>
          </a:p>
          <a:p>
            <a:r>
              <a:rPr kumimoji="1" lang="ja-JP" altLang="en-US" dirty="0"/>
              <a:t>以上でチーム</a:t>
            </a:r>
            <a:r>
              <a:rPr kumimoji="1" lang="en-US" altLang="ja-JP" dirty="0"/>
              <a:t>A</a:t>
            </a:r>
            <a:r>
              <a:rPr kumimoji="1" lang="ja-JP" altLang="en-US" dirty="0"/>
              <a:t>型の発表を終わります。ありがとうございました。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29</a:t>
            </a:fld>
            <a:endParaRPr kumimoji="1" lang="ja-JP" altLang="en-US"/>
          </a:p>
        </p:txBody>
      </p:sp>
    </p:spTree>
    <p:extLst>
      <p:ext uri="{BB962C8B-B14F-4D97-AF65-F5344CB8AC3E}">
        <p14:creationId xmlns:p14="http://schemas.microsoft.com/office/powerpoint/2010/main" val="328679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次にこのアプリのターゲットを説明します。</a:t>
            </a:r>
            <a:endParaRPr kumimoji="1" lang="en-US" altLang="ja-JP" dirty="0"/>
          </a:p>
          <a:p>
            <a:r>
              <a:rPr kumimoji="1" lang="ja-JP" altLang="en-US" dirty="0"/>
              <a:t>このアプリをおすすめしたい人は</a:t>
            </a:r>
            <a:endParaRPr kumimoji="1"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a:p>
            <a:r>
              <a:rPr kumimoji="1" lang="ja-JP" altLang="en-US" dirty="0"/>
              <a:t>です。</a:t>
            </a:r>
            <a:endParaRPr kumimoji="1" lang="en-US" altLang="ja-JP"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4</a:t>
            </a:fld>
            <a:endParaRPr kumimoji="1" lang="ja-JP" altLang="en-US"/>
          </a:p>
        </p:txBody>
      </p:sp>
    </p:spTree>
    <p:extLst>
      <p:ext uri="{BB962C8B-B14F-4D97-AF65-F5344CB8AC3E}">
        <p14:creationId xmlns:p14="http://schemas.microsoft.com/office/powerpoint/2010/main" val="1228707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高井</a:t>
            </a:r>
            <a:r>
              <a:rPr kumimoji="1" lang="en-US" altLang="ja-JP" dirty="0"/>
              <a:t>】</a:t>
            </a:r>
          </a:p>
          <a:p>
            <a:r>
              <a:rPr kumimoji="1" lang="ja-JP" altLang="en-US" dirty="0"/>
              <a:t>そんなあなたにお勧めしたいのが、私たちが制作したアプリ「</a:t>
            </a:r>
            <a:r>
              <a:rPr kumimoji="1" lang="en-US" altLang="ja-JP" dirty="0"/>
              <a:t>Closet</a:t>
            </a:r>
            <a:r>
              <a:rPr kumimoji="1" lang="ja-JP" altLang="en-US" dirty="0"/>
              <a:t>　</a:t>
            </a:r>
            <a:r>
              <a:rPr kumimoji="1" lang="en-US" altLang="ja-JP" dirty="0"/>
              <a:t>with me</a:t>
            </a:r>
            <a:r>
              <a:rPr kumimoji="1" lang="ja-JP" altLang="en-US" dirty="0"/>
              <a:t>」です。</a:t>
            </a:r>
            <a:endParaRPr kumimoji="1" lang="en-US" altLang="ja-JP" dirty="0"/>
          </a:p>
          <a:p>
            <a:r>
              <a:rPr kumimoji="1" lang="ja-JP" altLang="en-US" dirty="0"/>
              <a:t>このアプリは、気温に応じて適切な服装を提案してくれます。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5</a:t>
            </a:fld>
            <a:endParaRPr kumimoji="1" lang="ja-JP" altLang="en-US"/>
          </a:p>
        </p:txBody>
      </p:sp>
    </p:spTree>
    <p:extLst>
      <p:ext uri="{BB962C8B-B14F-4D97-AF65-F5344CB8AC3E}">
        <p14:creationId xmlns:p14="http://schemas.microsoft.com/office/powerpoint/2010/main" val="151228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6</a:t>
            </a:fld>
            <a:endParaRPr kumimoji="1" lang="ja-JP" altLang="en-US"/>
          </a:p>
        </p:txBody>
      </p:sp>
    </p:spTree>
    <p:extLst>
      <p:ext uri="{BB962C8B-B14F-4D97-AF65-F5344CB8AC3E}">
        <p14:creationId xmlns:p14="http://schemas.microsoft.com/office/powerpoint/2010/main" val="1911622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石堂</a:t>
            </a:r>
            <a:r>
              <a:rPr kumimoji="1" lang="en-US" altLang="ja-JP" dirty="0"/>
              <a:t>】</a:t>
            </a:r>
          </a:p>
          <a:p>
            <a:r>
              <a:rPr kumimoji="1" lang="en-US" altLang="ja-JP" dirty="0"/>
              <a:t>Closet</a:t>
            </a:r>
            <a:r>
              <a:rPr kumimoji="1" lang="ja-JP" altLang="en-US" dirty="0"/>
              <a:t>　</a:t>
            </a:r>
            <a:r>
              <a:rPr kumimoji="1" lang="en-US" altLang="ja-JP" dirty="0"/>
              <a:t>with me</a:t>
            </a:r>
            <a:r>
              <a:rPr kumimoji="1" lang="ja-JP" altLang="en-US" dirty="0"/>
              <a:t>の流れを紹介します。</a:t>
            </a:r>
            <a:endParaRPr kumimoji="1" lang="en-US" altLang="ja-JP" dirty="0"/>
          </a:p>
          <a:p>
            <a:r>
              <a:rPr kumimoji="1" lang="ja-JP" altLang="en-US" dirty="0"/>
              <a:t>まずユーザー登録を行い、持っている服を登録します。おすすめの組み合わせを表示し、その日に合わせた適切な服装を知ることができます。</a:t>
            </a:r>
            <a:endParaRPr kumimoji="1" lang="en-US" altLang="ja-JP" dirty="0"/>
          </a:p>
          <a:p>
            <a:r>
              <a:rPr kumimoji="1" lang="ja-JP" altLang="en-US" dirty="0"/>
              <a:t>ユーザーはこのような流れでアプリを使用することを想定しています。</a:t>
            </a:r>
            <a:endParaRPr kumimoji="1" lang="en-US" altLang="ja-JP" dirty="0"/>
          </a:p>
          <a:p>
            <a:r>
              <a:rPr kumimoji="1" lang="ja-JP" altLang="en-US" dirty="0"/>
              <a:t>詳しい使い方は、次の動画でご説明します。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7</a:t>
            </a:fld>
            <a:endParaRPr kumimoji="1" lang="ja-JP" altLang="en-US"/>
          </a:p>
        </p:txBody>
      </p:sp>
    </p:spTree>
    <p:extLst>
      <p:ext uri="{BB962C8B-B14F-4D97-AF65-F5344CB8AC3E}">
        <p14:creationId xmlns:p14="http://schemas.microsoft.com/office/powerpoint/2010/main" val="162901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こちらがログイン後に表示されるメイン画面です。</a:t>
            </a:r>
            <a:endParaRPr kumimoji="1" lang="en-US" altLang="ja-JP" dirty="0"/>
          </a:p>
          <a:p>
            <a:r>
              <a:rPr kumimoji="1" lang="ja-JP" altLang="en-US" dirty="0"/>
              <a:t>メニューバーには服登録、一覧、コーディネート履歴、プロフィール、ログアウト機能があります。</a:t>
            </a:r>
            <a:endParaRPr kumimoji="1" lang="en-US" altLang="ja-JP" dirty="0"/>
          </a:p>
          <a:p>
            <a:r>
              <a:rPr kumimoji="1" lang="ja-JP" altLang="en-US" dirty="0"/>
              <a:t>操作性を考えてメニューバーはスクロールしても表示され、ロゴを押すとメイン画面に遷移するように設計されています。</a:t>
            </a:r>
            <a:endParaRPr kumimoji="1" lang="en-US" altLang="ja-JP" dirty="0"/>
          </a:p>
          <a:p>
            <a:r>
              <a:rPr kumimoji="1" lang="ja-JP" altLang="en-US" dirty="0"/>
              <a:t>メイン画面では今日の日付と気温、３時間ごとに取得された天気を表示しています。</a:t>
            </a:r>
            <a:endParaRPr kumimoji="1" lang="en-US" altLang="ja-JP" dirty="0"/>
          </a:p>
          <a:p>
            <a:r>
              <a:rPr kumimoji="1" lang="ja-JP" altLang="en-US" dirty="0"/>
              <a:t>その下に、今日の気温と個人の暑がり・寒がり指数に合わせたおすすめの組み合わせが表示され、クリックすると登録した服の一覧を見ることができます。</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10</a:t>
            </a:fld>
            <a:endParaRPr kumimoji="1" lang="ja-JP" altLang="en-US"/>
          </a:p>
        </p:txBody>
      </p:sp>
    </p:spTree>
    <p:extLst>
      <p:ext uri="{BB962C8B-B14F-4D97-AF65-F5344CB8AC3E}">
        <p14:creationId xmlns:p14="http://schemas.microsoft.com/office/powerpoint/2010/main" val="3326315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動画を実行する→話をする</a:t>
            </a:r>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11</a:t>
            </a:fld>
            <a:endParaRPr kumimoji="1" lang="ja-JP" altLang="en-US"/>
          </a:p>
        </p:txBody>
      </p:sp>
    </p:spTree>
    <p:extLst>
      <p:ext uri="{BB962C8B-B14F-4D97-AF65-F5344CB8AC3E}">
        <p14:creationId xmlns:p14="http://schemas.microsoft.com/office/powerpoint/2010/main" val="593704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松倉</a:t>
            </a:r>
            <a:r>
              <a:rPr kumimoji="1" lang="en-US" altLang="ja-JP" dirty="0"/>
              <a:t>】</a:t>
            </a:r>
            <a:r>
              <a:rPr kumimoji="1" lang="ja-JP" altLang="en-US" dirty="0"/>
              <a:t>ここから、特にこだわった機能を紹介します。１つ目は暑がり・寒がり機能です</a:t>
            </a:r>
            <a:endParaRPr kumimoji="1" lang="en-US" altLang="ja-JP" dirty="0"/>
          </a:p>
          <a:p>
            <a:r>
              <a:rPr kumimoji="1" lang="ja-JP" altLang="en-US" dirty="0"/>
              <a:t>同じ気温でも、暑がりな人と寒がりな人とでは体感温度が異なるため、個人で暑がり・寒がりの段階を設定し、それによっておすすめする服が変化します。</a:t>
            </a:r>
            <a:endParaRPr kumimoji="1" lang="en-US" altLang="ja-JP" dirty="0"/>
          </a:p>
          <a:p>
            <a:r>
              <a:rPr kumimoji="1" lang="en-US" altLang="ja-JP" dirty="0"/>
              <a:t>(</a:t>
            </a:r>
            <a:r>
              <a:rPr kumimoji="1" lang="ja-JP" altLang="en-US" dirty="0"/>
              <a:t>必要であれば機能の詳しい説明</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890481F9-CFF6-4F01-8E16-C7AB0AB3A6FC}" type="slidenum">
              <a:rPr kumimoji="1" lang="ja-JP" altLang="en-US" smtClean="0"/>
              <a:t>12</a:t>
            </a:fld>
            <a:endParaRPr kumimoji="1" lang="ja-JP" altLang="en-US"/>
          </a:p>
        </p:txBody>
      </p:sp>
    </p:spTree>
    <p:extLst>
      <p:ext uri="{BB962C8B-B14F-4D97-AF65-F5344CB8AC3E}">
        <p14:creationId xmlns:p14="http://schemas.microsoft.com/office/powerpoint/2010/main" val="1136344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67B94-DCBC-46A4-919D-FFC79DAAE7A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B363A2C-B8E3-4C5F-98A0-A3A3CB1E0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E05AA20-1B33-402C-ACBF-604064F3C8D9}"/>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DBD34BB4-3F48-4A6E-A668-CA2F0F0AD9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A8F90F-6A2E-4804-8341-D0CCDAAE6E1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6639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5F90D1-77EE-4582-B62F-BD52CAAFA58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551A6C7-8E9C-48F0-A9EE-836F68F064E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7DDEF6A-3B5A-4D2B-A8A5-15BD7D64E749}"/>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2AA03FE1-F6EA-4567-8F8E-C41CE00084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D05A8F6-1061-4A98-B60B-DD7E7549F67C}"/>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639060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43AF920-C01E-4B72-A885-005925FCBDF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85866C2-D8B2-4DD5-B707-EF77AD6417E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4113327-CAA4-45D7-916B-EB8F9BFB73D9}"/>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E4A2948D-697C-46C8-8FE3-188168D0A5E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4C80D4-4C4E-4C52-8E1B-AA614D9335A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06673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203831-87C5-4D81-87CD-45463D2842D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907C579-1E46-444B-B0A9-4E223F2C0B8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409B13-D3BE-4402-B3B9-3FD967EF6C91}"/>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EDAE7F07-9FFD-4BD8-8B60-912D0B0D04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884072-C4E8-442E-8D9D-8E5D838A0F51}"/>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600226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7AA23C-C9BD-4326-A334-9D008359E5A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07758B1-1F27-4F37-97BB-6812B33941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DB1C0B0-8565-4305-87C7-208A7E581D04}"/>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58619C1E-A51D-4DCD-BF02-9D68882750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A65BDF9-B856-4F5B-915E-F5C24270B88F}"/>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16770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FA5C65-22CA-4AB7-9B41-842B4657464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878F7F-56D1-40BF-8B3E-76306304CE3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AFDF462-97C0-45FD-9B1A-8BCAC8B0190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4629BC7-5F07-4DBE-BBDB-6873463DA272}"/>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6" name="フッター プレースホルダー 5">
            <a:extLst>
              <a:ext uri="{FF2B5EF4-FFF2-40B4-BE49-F238E27FC236}">
                <a16:creationId xmlns:a16="http://schemas.microsoft.com/office/drawing/2014/main" id="{84A27A8F-97E7-4AA4-A5BB-FDA0321E54F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E045700-B823-43AE-A8E3-850A1B88670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850275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40FF89-E210-4708-A517-4F704F3988F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5BAA46E-0B30-4426-ABC4-72085A9B6C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DF67773-4D7C-4C1D-B4F1-BCF9C45D3B8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9DF11A4-4961-4E05-9BD3-5E436E0F4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D6B8ED4-E953-4E78-8F03-4DF4CF3A434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A16E3AB-21EC-45AF-9D17-0540A3F832AA}"/>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8" name="フッター プレースホルダー 7">
            <a:extLst>
              <a:ext uri="{FF2B5EF4-FFF2-40B4-BE49-F238E27FC236}">
                <a16:creationId xmlns:a16="http://schemas.microsoft.com/office/drawing/2014/main" id="{63F48185-2518-4045-8F43-2C42D9FFA64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C909079-F3F6-4931-87D1-EF7BEEDFB223}"/>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905292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884BB7-D8C0-4981-A0C4-27089266BAB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DA91065-D50A-44FA-A6DA-1D8699ED425B}"/>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4" name="フッター プレースホルダー 3">
            <a:extLst>
              <a:ext uri="{FF2B5EF4-FFF2-40B4-BE49-F238E27FC236}">
                <a16:creationId xmlns:a16="http://schemas.microsoft.com/office/drawing/2014/main" id="{2547EAE7-9243-4B4F-953F-F4C8AD4826B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247D75D-18F0-401B-A32F-5203F407780A}"/>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157179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03981FC-D972-4132-8BC4-19DF35F737DA}"/>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3" name="フッター プレースホルダー 2">
            <a:extLst>
              <a:ext uri="{FF2B5EF4-FFF2-40B4-BE49-F238E27FC236}">
                <a16:creationId xmlns:a16="http://schemas.microsoft.com/office/drawing/2014/main" id="{A87D2836-4267-40FC-8DED-2853D88D192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73D1E9-151D-424E-847B-06ADF70B8EAE}"/>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900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AEAA83-5342-40BE-957C-0B1A8B519A3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E3B18CC-5F30-437E-8454-B1249CFD3E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C8FB27E-7D2C-4B4E-A665-230EEE3EED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9E00DF0-60FD-4752-8933-7C083FAF8889}"/>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6" name="フッター プレースホルダー 5">
            <a:extLst>
              <a:ext uri="{FF2B5EF4-FFF2-40B4-BE49-F238E27FC236}">
                <a16:creationId xmlns:a16="http://schemas.microsoft.com/office/drawing/2014/main" id="{707D2952-1FDC-4D88-B1F6-FB28F0CEFC1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2D50722-5760-4963-9328-628E4FE66BBB}"/>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5169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ABAE10-E032-4D4D-A692-01ECA56A601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4C9327F-E5D3-4140-AAAD-282DC96C1B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6A56C01-D7D3-4829-B6E9-F8B79005F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A5B76A3-DE19-4C91-9E5D-71C1DD108BE0}"/>
              </a:ext>
            </a:extLst>
          </p:cNvPr>
          <p:cNvSpPr>
            <a:spLocks noGrp="1"/>
          </p:cNvSpPr>
          <p:nvPr>
            <p:ph type="dt" sz="half" idx="10"/>
          </p:nvPr>
        </p:nvSpPr>
        <p:spPr/>
        <p:txBody>
          <a:bodyPr/>
          <a:lstStyle/>
          <a:p>
            <a:fld id="{2CC2E1F1-99E3-4A85-864C-B58457AB1C05}" type="datetimeFigureOut">
              <a:rPr kumimoji="1" lang="ja-JP" altLang="en-US" smtClean="0"/>
              <a:t>2023/6/27</a:t>
            </a:fld>
            <a:endParaRPr kumimoji="1" lang="ja-JP" altLang="en-US"/>
          </a:p>
        </p:txBody>
      </p:sp>
      <p:sp>
        <p:nvSpPr>
          <p:cNvPr id="6" name="フッター プレースホルダー 5">
            <a:extLst>
              <a:ext uri="{FF2B5EF4-FFF2-40B4-BE49-F238E27FC236}">
                <a16:creationId xmlns:a16="http://schemas.microsoft.com/office/drawing/2014/main" id="{9D732CF3-D538-40A0-B5B0-B67CB4AC80D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53E3DF-4509-4644-A049-20C5BAFEFE92}"/>
              </a:ext>
            </a:extLst>
          </p:cNvPr>
          <p:cNvSpPr>
            <a:spLocks noGrp="1"/>
          </p:cNvSpPr>
          <p:nvPr>
            <p:ph type="sldNum" sz="quarter" idx="12"/>
          </p:nvPr>
        </p:nvSpPr>
        <p:spPr/>
        <p:txBody>
          <a:body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344940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AC8C73E-DF0D-431B-B49C-75EFAAF20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1E2F4-A55A-4F6E-944B-1292CAEBD3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7B08CE9-9477-414F-AE86-26D7F7436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2E1F1-99E3-4A85-864C-B58457AB1C05}" type="datetimeFigureOut">
              <a:rPr kumimoji="1" lang="ja-JP" altLang="en-US" smtClean="0"/>
              <a:t>2023/6/27</a:t>
            </a:fld>
            <a:endParaRPr kumimoji="1" lang="ja-JP" altLang="en-US"/>
          </a:p>
        </p:txBody>
      </p:sp>
      <p:sp>
        <p:nvSpPr>
          <p:cNvPr id="5" name="フッター プレースホルダー 4">
            <a:extLst>
              <a:ext uri="{FF2B5EF4-FFF2-40B4-BE49-F238E27FC236}">
                <a16:creationId xmlns:a16="http://schemas.microsoft.com/office/drawing/2014/main" id="{5E978D20-187D-4412-83F0-37717401C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A6DDE10-E0AA-416A-BB9A-B1FAB892B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E41AE0-6156-4A05-A7BE-92BA506EEEEF}" type="slidenum">
              <a:rPr kumimoji="1" lang="ja-JP" altLang="en-US" smtClean="0"/>
              <a:t>‹#›</a:t>
            </a:fld>
            <a:endParaRPr kumimoji="1" lang="ja-JP" altLang="en-US"/>
          </a:p>
        </p:txBody>
      </p:sp>
    </p:spTree>
    <p:extLst>
      <p:ext uri="{BB962C8B-B14F-4D97-AF65-F5344CB8AC3E}">
        <p14:creationId xmlns:p14="http://schemas.microsoft.com/office/powerpoint/2010/main" val="2472376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FF3EF8-89FE-4A2D-B5E2-A16575A6BE6F}"/>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5156AD6A-FA8D-476F-ABF5-BAA2E4E259D4}"/>
              </a:ext>
            </a:extLst>
          </p:cNvPr>
          <p:cNvSpPr>
            <a:spLocks noGrp="1"/>
          </p:cNvSpPr>
          <p:nvPr>
            <p:ph type="subTitle" idx="1"/>
          </p:nvPr>
        </p:nvSpPr>
        <p:spPr/>
        <p:txBody>
          <a:bodyPr/>
          <a:lstStyle/>
          <a:p>
            <a:endParaRPr kumimoji="1" lang="ja-JP" altLang="en-US"/>
          </a:p>
        </p:txBody>
      </p:sp>
      <p:pic>
        <p:nvPicPr>
          <p:cNvPr id="4" name="図 3">
            <a:extLst>
              <a:ext uri="{FF2B5EF4-FFF2-40B4-BE49-F238E27FC236}">
                <a16:creationId xmlns:a16="http://schemas.microsoft.com/office/drawing/2014/main" id="{02AB200E-72DE-4573-A110-52D8BB27A360}"/>
              </a:ext>
            </a:extLst>
          </p:cNvPr>
          <p:cNvPicPr>
            <a:picLocks noChangeAspect="1"/>
          </p:cNvPicPr>
          <p:nvPr/>
        </p:nvPicPr>
        <p:blipFill>
          <a:blip r:embed="rId2"/>
          <a:stretch>
            <a:fillRect/>
          </a:stretch>
        </p:blipFill>
        <p:spPr>
          <a:xfrm>
            <a:off x="1904166" y="1875932"/>
            <a:ext cx="8383668" cy="3743818"/>
          </a:xfrm>
          <a:prstGeom prst="rect">
            <a:avLst/>
          </a:prstGeom>
        </p:spPr>
      </p:pic>
    </p:spTree>
    <p:extLst>
      <p:ext uri="{BB962C8B-B14F-4D97-AF65-F5344CB8AC3E}">
        <p14:creationId xmlns:p14="http://schemas.microsoft.com/office/powerpoint/2010/main" val="2578934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A54D75-1015-4936-A6C0-3422E0CB4A73}"/>
              </a:ext>
            </a:extLst>
          </p:cNvPr>
          <p:cNvSpPr>
            <a:spLocks noGrp="1"/>
          </p:cNvSpPr>
          <p:nvPr>
            <p:ph type="title"/>
          </p:nvPr>
        </p:nvSpPr>
        <p:spPr/>
        <p:txBody>
          <a:bodyPr/>
          <a:lstStyle/>
          <a:p>
            <a:r>
              <a:rPr lang="ja-JP" altLang="en-US" dirty="0"/>
              <a:t>　メ</a:t>
            </a:r>
            <a:r>
              <a:rPr kumimoji="1" lang="ja-JP" altLang="en-US" dirty="0"/>
              <a:t>イン画面</a:t>
            </a:r>
          </a:p>
        </p:txBody>
      </p:sp>
      <p:sp>
        <p:nvSpPr>
          <p:cNvPr id="3" name="コンテンツ プレースホルダー 2">
            <a:extLst>
              <a:ext uri="{FF2B5EF4-FFF2-40B4-BE49-F238E27FC236}">
                <a16:creationId xmlns:a16="http://schemas.microsoft.com/office/drawing/2014/main" id="{F461264C-3ADF-4207-BC57-8C1D0E2C8677}"/>
              </a:ext>
            </a:extLst>
          </p:cNvPr>
          <p:cNvSpPr>
            <a:spLocks noGrp="1"/>
          </p:cNvSpPr>
          <p:nvPr>
            <p:ph idx="1"/>
          </p:nvPr>
        </p:nvSpPr>
        <p:spPr/>
        <p:txBody>
          <a:bodyPr/>
          <a:lstStyle/>
          <a:p>
            <a:endParaRPr kumimoji="1" lang="ja-JP" altLang="en-US"/>
          </a:p>
        </p:txBody>
      </p:sp>
      <p:sp>
        <p:nvSpPr>
          <p:cNvPr id="6" name="フリーフォーム: 図形 5">
            <a:extLst>
              <a:ext uri="{FF2B5EF4-FFF2-40B4-BE49-F238E27FC236}">
                <a16:creationId xmlns:a16="http://schemas.microsoft.com/office/drawing/2014/main" id="{1B03825B-514A-4976-8245-4C305506F6D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8" name="図 7">
            <a:extLst>
              <a:ext uri="{FF2B5EF4-FFF2-40B4-BE49-F238E27FC236}">
                <a16:creationId xmlns:a16="http://schemas.microsoft.com/office/drawing/2014/main" id="{EC17A19C-57C3-4581-BEBE-ADCE96953E74}"/>
              </a:ext>
            </a:extLst>
          </p:cNvPr>
          <p:cNvPicPr>
            <a:picLocks noChangeAspect="1"/>
          </p:cNvPicPr>
          <p:nvPr/>
        </p:nvPicPr>
        <p:blipFill>
          <a:blip r:embed="rId3"/>
          <a:stretch>
            <a:fillRect/>
          </a:stretch>
        </p:blipFill>
        <p:spPr>
          <a:xfrm>
            <a:off x="1599622" y="1519423"/>
            <a:ext cx="8992755" cy="5223291"/>
          </a:xfrm>
          <a:prstGeom prst="rect">
            <a:avLst/>
          </a:prstGeom>
        </p:spPr>
      </p:pic>
    </p:spTree>
    <p:extLst>
      <p:ext uri="{BB962C8B-B14F-4D97-AF65-F5344CB8AC3E}">
        <p14:creationId xmlns:p14="http://schemas.microsoft.com/office/powerpoint/2010/main" val="37480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154093-D8A8-4D5A-B705-D4345D400171}"/>
              </a:ext>
            </a:extLst>
          </p:cNvPr>
          <p:cNvSpPr>
            <a:spLocks noGrp="1"/>
          </p:cNvSpPr>
          <p:nvPr>
            <p:ph type="title"/>
          </p:nvPr>
        </p:nvSpPr>
        <p:spPr/>
        <p:txBody>
          <a:bodyPr/>
          <a:lstStyle/>
          <a:p>
            <a:endParaRPr kumimoji="1" lang="ja-JP" altLang="en-US" b="1" dirty="0"/>
          </a:p>
        </p:txBody>
      </p:sp>
      <p:pic>
        <p:nvPicPr>
          <p:cNvPr id="4" name="15E55E75">
            <a:hlinkClick r:id="" action="ppaction://media"/>
            <a:extLst>
              <a:ext uri="{FF2B5EF4-FFF2-40B4-BE49-F238E27FC236}">
                <a16:creationId xmlns:a16="http://schemas.microsoft.com/office/drawing/2014/main" id="{DFA90718-B160-4998-832E-3EE6E1A930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55"/>
            <a:ext cx="12192000" cy="6857845"/>
          </a:xfrm>
        </p:spPr>
      </p:pic>
    </p:spTree>
    <p:extLst>
      <p:ext uri="{BB962C8B-B14F-4D97-AF65-F5344CB8AC3E}">
        <p14:creationId xmlns:p14="http://schemas.microsoft.com/office/powerpoint/2010/main" val="11137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4BB6AA-7416-4A4E-99F4-78F3A24517FE}"/>
              </a:ext>
            </a:extLst>
          </p:cNvPr>
          <p:cNvSpPr>
            <a:spLocks noGrp="1"/>
          </p:cNvSpPr>
          <p:nvPr>
            <p:ph type="title"/>
          </p:nvPr>
        </p:nvSpPr>
        <p:spPr/>
        <p:txBody>
          <a:bodyPr/>
          <a:lstStyle/>
          <a:p>
            <a:r>
              <a:rPr kumimoji="1" lang="ja-JP" altLang="en-US" dirty="0"/>
              <a:t>　</a:t>
            </a:r>
            <a:r>
              <a:rPr kumimoji="1" lang="ja-JP" altLang="en-US" b="1" dirty="0"/>
              <a:t>こだわり①おすすめの組み合わせ機能</a:t>
            </a:r>
          </a:p>
        </p:txBody>
      </p:sp>
      <p:sp>
        <p:nvSpPr>
          <p:cNvPr id="3" name="コンテンツ プレースホルダー 2">
            <a:extLst>
              <a:ext uri="{FF2B5EF4-FFF2-40B4-BE49-F238E27FC236}">
                <a16:creationId xmlns:a16="http://schemas.microsoft.com/office/drawing/2014/main" id="{C3418010-58A9-4079-93FC-73CD5C35CE2B}"/>
              </a:ext>
            </a:extLst>
          </p:cNvPr>
          <p:cNvSpPr>
            <a:spLocks noGrp="1"/>
          </p:cNvSpPr>
          <p:nvPr>
            <p:ph idx="1"/>
          </p:nvPr>
        </p:nvSpPr>
        <p:spPr/>
        <p:txBody>
          <a:bodyPr/>
          <a:lstStyle/>
          <a:p>
            <a:r>
              <a:rPr lang="ja-JP" altLang="en-US" dirty="0"/>
              <a:t>気温に合わせておすすめの服装を提案</a:t>
            </a:r>
            <a:endParaRPr lang="en-US" altLang="ja-JP" dirty="0"/>
          </a:p>
          <a:p>
            <a:r>
              <a:rPr lang="ja-JP" altLang="en-US" dirty="0"/>
              <a:t>同じ気温でも暑がりと寒がりでは体感温度が異なる</a:t>
            </a:r>
            <a:endParaRPr lang="en-US" altLang="ja-JP" dirty="0"/>
          </a:p>
          <a:p>
            <a:r>
              <a:rPr kumimoji="1" lang="ja-JP" altLang="en-US" dirty="0"/>
              <a:t>個人で暑がり寒がりレベルを設定</a:t>
            </a:r>
            <a:endParaRPr kumimoji="1" lang="en-US" altLang="ja-JP" dirty="0"/>
          </a:p>
          <a:p>
            <a:pPr marL="0" indent="0">
              <a:buNone/>
            </a:pPr>
            <a:r>
              <a:rPr lang="ja-JP" altLang="en-US" dirty="0"/>
              <a:t>　→おすすめする服が変化</a:t>
            </a:r>
            <a:endParaRPr kumimoji="1" lang="en-US" altLang="ja-JP" dirty="0"/>
          </a:p>
        </p:txBody>
      </p:sp>
      <p:sp>
        <p:nvSpPr>
          <p:cNvPr id="16" name="フリーフォーム: 図形 15">
            <a:extLst>
              <a:ext uri="{FF2B5EF4-FFF2-40B4-BE49-F238E27FC236}">
                <a16:creationId xmlns:a16="http://schemas.microsoft.com/office/drawing/2014/main" id="{24871856-609C-46FE-8655-25582194E0B3}"/>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8" name="図 17" descr="抽象, 挿絵 が含まれている画像&#10;&#10;自動的に生成された説明">
            <a:extLst>
              <a:ext uri="{FF2B5EF4-FFF2-40B4-BE49-F238E27FC236}">
                <a16:creationId xmlns:a16="http://schemas.microsoft.com/office/drawing/2014/main" id="{F131E15E-982E-4B6F-B4A9-A00BB44A0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8239" y="1825625"/>
            <a:ext cx="1386826" cy="4095760"/>
          </a:xfrm>
          <a:prstGeom prst="rect">
            <a:avLst/>
          </a:prstGeom>
        </p:spPr>
      </p:pic>
      <p:sp>
        <p:nvSpPr>
          <p:cNvPr id="19" name="四角形: 角を丸くする 18">
            <a:extLst>
              <a:ext uri="{FF2B5EF4-FFF2-40B4-BE49-F238E27FC236}">
                <a16:creationId xmlns:a16="http://schemas.microsoft.com/office/drawing/2014/main" id="{DD362E03-97BE-4DA9-A3F3-2C36179E6969}"/>
              </a:ext>
            </a:extLst>
          </p:cNvPr>
          <p:cNvSpPr/>
          <p:nvPr/>
        </p:nvSpPr>
        <p:spPr>
          <a:xfrm>
            <a:off x="920405" y="4001294"/>
            <a:ext cx="3175535" cy="1318661"/>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0" i="0" dirty="0">
                <a:solidFill>
                  <a:srgbClr val="1D1C1D"/>
                </a:solidFill>
                <a:effectLst/>
                <a:latin typeface="NotoSansJP"/>
              </a:rPr>
              <a:t>天気・気温を取得するための</a:t>
            </a:r>
            <a:r>
              <a:rPr lang="en-US" altLang="ja-JP" b="0" i="0" dirty="0">
                <a:solidFill>
                  <a:srgbClr val="1D1C1D"/>
                </a:solidFill>
                <a:effectLst/>
                <a:latin typeface="NotoSansJP"/>
              </a:rPr>
              <a:t>Open-</a:t>
            </a:r>
            <a:r>
              <a:rPr lang="en-US" altLang="ja-JP" b="0" i="0" dirty="0" err="1">
                <a:solidFill>
                  <a:srgbClr val="1D1C1D"/>
                </a:solidFill>
                <a:effectLst/>
                <a:latin typeface="NotoSansJP"/>
              </a:rPr>
              <a:t>Meteo</a:t>
            </a:r>
            <a:r>
              <a:rPr lang="en-US" altLang="ja-JP" b="0" i="0" dirty="0">
                <a:solidFill>
                  <a:srgbClr val="1D1C1D"/>
                </a:solidFill>
                <a:effectLst/>
                <a:latin typeface="NotoSansJP"/>
              </a:rPr>
              <a:t>(API)</a:t>
            </a:r>
            <a:r>
              <a:rPr lang="ja-JP" altLang="en-US" b="0" i="0" dirty="0">
                <a:solidFill>
                  <a:srgbClr val="1D1C1D"/>
                </a:solidFill>
                <a:effectLst/>
                <a:latin typeface="NotoSansJP"/>
              </a:rPr>
              <a:t>を使用</a:t>
            </a:r>
            <a:endParaRPr kumimoji="1" lang="ja-JP" altLang="en-US" dirty="0"/>
          </a:p>
        </p:txBody>
      </p:sp>
      <p:sp>
        <p:nvSpPr>
          <p:cNvPr id="20" name="四角形: 角を丸くする 19">
            <a:extLst>
              <a:ext uri="{FF2B5EF4-FFF2-40B4-BE49-F238E27FC236}">
                <a16:creationId xmlns:a16="http://schemas.microsoft.com/office/drawing/2014/main" id="{E4518CC0-CADE-4A4B-8C18-9B0B3AA9E78F}"/>
              </a:ext>
            </a:extLst>
          </p:cNvPr>
          <p:cNvSpPr/>
          <p:nvPr/>
        </p:nvSpPr>
        <p:spPr>
          <a:xfrm>
            <a:off x="4629754" y="4001293"/>
            <a:ext cx="3175536" cy="1318661"/>
          </a:xfrm>
          <a:prstGeom prst="roundRect">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JavaScript</a:t>
            </a:r>
            <a:r>
              <a:rPr kumimoji="1" lang="ja-JP" altLang="en-US" dirty="0">
                <a:solidFill>
                  <a:schemeClr val="tx1"/>
                </a:solidFill>
              </a:rPr>
              <a:t>で条件を</a:t>
            </a:r>
            <a:endParaRPr kumimoji="1" lang="en-US" altLang="ja-JP" dirty="0">
              <a:solidFill>
                <a:schemeClr val="tx1"/>
              </a:solidFill>
            </a:endParaRPr>
          </a:p>
          <a:p>
            <a:pPr algn="ctr"/>
            <a:r>
              <a:rPr kumimoji="1" lang="ja-JP" altLang="en-US" dirty="0">
                <a:solidFill>
                  <a:schemeClr val="tx1"/>
                </a:solidFill>
              </a:rPr>
              <a:t>指定して服装を提案</a:t>
            </a:r>
          </a:p>
        </p:txBody>
      </p:sp>
    </p:spTree>
    <p:extLst>
      <p:ext uri="{BB962C8B-B14F-4D97-AF65-F5344CB8AC3E}">
        <p14:creationId xmlns:p14="http://schemas.microsoft.com/office/powerpoint/2010/main" val="1165606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b="1" dirty="0"/>
              <a:t> ①おすすめの組み合わせ機能</a:t>
            </a:r>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lang="ja-JP" altLang="en-US" dirty="0"/>
              <a:t>神奈川県</a:t>
            </a:r>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北海道</a:t>
            </a:r>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1966964" y="6284371"/>
            <a:ext cx="8061222" cy="523220"/>
          </a:xfrm>
          <a:prstGeom prst="rect">
            <a:avLst/>
          </a:prstGeom>
          <a:noFill/>
        </p:spPr>
        <p:txBody>
          <a:bodyPr wrap="square" rtlCol="0">
            <a:spAutoFit/>
          </a:bodyPr>
          <a:lstStyle/>
          <a:p>
            <a:r>
              <a:rPr kumimoji="1" lang="ja-JP" altLang="en-US" sz="2800" dirty="0"/>
              <a:t>地域を変更するとおすすめの組み合わせが変化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1" name="図 10">
            <a:extLst>
              <a:ext uri="{FF2B5EF4-FFF2-40B4-BE49-F238E27FC236}">
                <a16:creationId xmlns:a16="http://schemas.microsoft.com/office/drawing/2014/main" id="{3E50259F-188C-43B7-87A2-67A0B0291FEF}"/>
              </a:ext>
            </a:extLst>
          </p:cNvPr>
          <p:cNvPicPr>
            <a:picLocks noChangeAspect="1"/>
          </p:cNvPicPr>
          <p:nvPr/>
        </p:nvPicPr>
        <p:blipFill rotWithShape="1">
          <a:blip r:embed="rId3"/>
          <a:srcRect l="19926" r="20512"/>
          <a:stretch/>
        </p:blipFill>
        <p:spPr>
          <a:xfrm>
            <a:off x="6172200" y="2861393"/>
            <a:ext cx="4625779" cy="3117069"/>
          </a:xfrm>
          <a:prstGeom prst="rect">
            <a:avLst/>
          </a:prstGeom>
        </p:spPr>
      </p:pic>
      <p:pic>
        <p:nvPicPr>
          <p:cNvPr id="15" name="図 14">
            <a:extLst>
              <a:ext uri="{FF2B5EF4-FFF2-40B4-BE49-F238E27FC236}">
                <a16:creationId xmlns:a16="http://schemas.microsoft.com/office/drawing/2014/main" id="{95AC2F34-24F8-40AA-AB2A-A31821EC9413}"/>
              </a:ext>
            </a:extLst>
          </p:cNvPr>
          <p:cNvPicPr>
            <a:picLocks noChangeAspect="1"/>
          </p:cNvPicPr>
          <p:nvPr/>
        </p:nvPicPr>
        <p:blipFill rotWithShape="1">
          <a:blip r:embed="rId4"/>
          <a:srcRect l="19620" t="18917" r="26495" b="19357"/>
          <a:stretch/>
        </p:blipFill>
        <p:spPr>
          <a:xfrm>
            <a:off x="920405" y="2861393"/>
            <a:ext cx="4109664" cy="3117069"/>
          </a:xfrm>
          <a:prstGeom prst="rect">
            <a:avLst/>
          </a:prstGeom>
        </p:spPr>
      </p:pic>
    </p:spTree>
    <p:extLst>
      <p:ext uri="{BB962C8B-B14F-4D97-AF65-F5344CB8AC3E}">
        <p14:creationId xmlns:p14="http://schemas.microsoft.com/office/powerpoint/2010/main" val="2491977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30FB4E-9C6A-42E3-A4FC-050551E44539}"/>
              </a:ext>
            </a:extLst>
          </p:cNvPr>
          <p:cNvSpPr>
            <a:spLocks noGrp="1"/>
          </p:cNvSpPr>
          <p:nvPr>
            <p:ph type="title"/>
          </p:nvPr>
        </p:nvSpPr>
        <p:spPr/>
        <p:txBody>
          <a:bodyPr/>
          <a:lstStyle/>
          <a:p>
            <a:r>
              <a:rPr lang="ja-JP" altLang="en-US" dirty="0"/>
              <a:t>　</a:t>
            </a:r>
            <a:r>
              <a:rPr lang="ja-JP" altLang="en-US" sz="4800" b="1" dirty="0"/>
              <a:t>①</a:t>
            </a:r>
            <a:r>
              <a:rPr lang="en-US" altLang="ja-JP" b="1" dirty="0"/>
              <a:t>‐1</a:t>
            </a:r>
            <a:r>
              <a:rPr lang="ja-JP" altLang="en-US" dirty="0"/>
              <a:t>　</a:t>
            </a:r>
            <a:r>
              <a:rPr lang="ja-JP" altLang="en-US" b="1" dirty="0"/>
              <a:t>暑がり・寒がり機能</a:t>
            </a:r>
            <a:endParaRPr kumimoji="1" lang="ja-JP" altLang="en-US" b="1" dirty="0"/>
          </a:p>
        </p:txBody>
      </p:sp>
      <p:pic>
        <p:nvPicPr>
          <p:cNvPr id="5" name="コンテンツ プレースホルダー 4">
            <a:extLst>
              <a:ext uri="{FF2B5EF4-FFF2-40B4-BE49-F238E27FC236}">
                <a16:creationId xmlns:a16="http://schemas.microsoft.com/office/drawing/2014/main" id="{943D6D81-9563-4A96-BCA6-0F6B670AAC81}"/>
              </a:ext>
            </a:extLst>
          </p:cNvPr>
          <p:cNvPicPr>
            <a:picLocks noGrp="1" noChangeAspect="1"/>
          </p:cNvPicPr>
          <p:nvPr>
            <p:ph idx="1"/>
          </p:nvPr>
        </p:nvPicPr>
        <p:blipFill rotWithShape="1">
          <a:blip r:embed="rId3"/>
          <a:srcRect t="2052"/>
          <a:stretch/>
        </p:blipFill>
        <p:spPr>
          <a:xfrm>
            <a:off x="7232228" y="1284270"/>
            <a:ext cx="4528652" cy="5441821"/>
          </a:xfrm>
        </p:spPr>
      </p:pic>
      <p:sp>
        <p:nvSpPr>
          <p:cNvPr id="11" name="フリーフォーム: 図形 10">
            <a:extLst>
              <a:ext uri="{FF2B5EF4-FFF2-40B4-BE49-F238E27FC236}">
                <a16:creationId xmlns:a16="http://schemas.microsoft.com/office/drawing/2014/main" id="{6BD56BF7-FFFE-4BCE-8AA8-0C479D8D3CE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13" name="図 12">
            <a:extLst>
              <a:ext uri="{FF2B5EF4-FFF2-40B4-BE49-F238E27FC236}">
                <a16:creationId xmlns:a16="http://schemas.microsoft.com/office/drawing/2014/main" id="{073A9902-DC53-4364-BED1-8A60153FB981}"/>
              </a:ext>
            </a:extLst>
          </p:cNvPr>
          <p:cNvPicPr>
            <a:picLocks noChangeAspect="1"/>
          </p:cNvPicPr>
          <p:nvPr/>
        </p:nvPicPr>
        <p:blipFill rotWithShape="1">
          <a:blip r:embed="rId4"/>
          <a:srcRect t="11567"/>
          <a:stretch/>
        </p:blipFill>
        <p:spPr>
          <a:xfrm>
            <a:off x="4210198" y="3429000"/>
            <a:ext cx="2559182" cy="2701191"/>
          </a:xfrm>
          <a:prstGeom prst="rect">
            <a:avLst/>
          </a:prstGeom>
        </p:spPr>
      </p:pic>
      <p:sp>
        <p:nvSpPr>
          <p:cNvPr id="7" name="フリーフォーム: 図形 6">
            <a:extLst>
              <a:ext uri="{FF2B5EF4-FFF2-40B4-BE49-F238E27FC236}">
                <a16:creationId xmlns:a16="http://schemas.microsoft.com/office/drawing/2014/main" id="{BB3B85D4-7191-4836-8837-C8F7C31D0476}"/>
              </a:ext>
            </a:extLst>
          </p:cNvPr>
          <p:cNvSpPr/>
          <p:nvPr/>
        </p:nvSpPr>
        <p:spPr>
          <a:xfrm rot="6377557" flipH="1" flipV="1">
            <a:off x="1916927" y="-13219"/>
            <a:ext cx="2148246" cy="5361345"/>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8" name="フリーフォーム: 図形 7">
            <a:extLst>
              <a:ext uri="{FF2B5EF4-FFF2-40B4-BE49-F238E27FC236}">
                <a16:creationId xmlns:a16="http://schemas.microsoft.com/office/drawing/2014/main" id="{46F649B9-C4E0-467C-8978-D0F9F69D4C28}"/>
              </a:ext>
            </a:extLst>
          </p:cNvPr>
          <p:cNvSpPr/>
          <p:nvPr/>
        </p:nvSpPr>
        <p:spPr>
          <a:xfrm rot="6439028" flipH="1" flipV="1">
            <a:off x="1926400" y="-188107"/>
            <a:ext cx="2148247" cy="5361347"/>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テキスト ボックス 5">
            <a:extLst>
              <a:ext uri="{FF2B5EF4-FFF2-40B4-BE49-F238E27FC236}">
                <a16:creationId xmlns:a16="http://schemas.microsoft.com/office/drawing/2014/main" id="{CB29DA64-D953-4D26-AC52-5668F2629C8B}"/>
              </a:ext>
            </a:extLst>
          </p:cNvPr>
          <p:cNvSpPr txBox="1"/>
          <p:nvPr/>
        </p:nvSpPr>
        <p:spPr>
          <a:xfrm>
            <a:off x="1409690" y="2074894"/>
            <a:ext cx="4018896" cy="830997"/>
          </a:xfrm>
          <a:prstGeom prst="rect">
            <a:avLst/>
          </a:prstGeom>
          <a:noFill/>
        </p:spPr>
        <p:txBody>
          <a:bodyPr wrap="square" rtlCol="0">
            <a:spAutoFit/>
          </a:bodyPr>
          <a:lstStyle/>
          <a:p>
            <a:r>
              <a:rPr kumimoji="1" lang="ja-JP" altLang="en-US" sz="2400" dirty="0"/>
              <a:t>暑がり・寒がり指数を</a:t>
            </a:r>
            <a:endParaRPr kumimoji="1" lang="en-US" altLang="ja-JP" sz="2400" dirty="0"/>
          </a:p>
          <a:p>
            <a:r>
              <a:rPr lang="ja-JP" altLang="en-US" sz="2400" dirty="0"/>
              <a:t>１１段階から</a:t>
            </a:r>
            <a:r>
              <a:rPr kumimoji="1" lang="ja-JP" altLang="en-US" sz="2400" dirty="0"/>
              <a:t>設定</a:t>
            </a:r>
          </a:p>
        </p:txBody>
      </p:sp>
    </p:spTree>
    <p:extLst>
      <p:ext uri="{BB962C8B-B14F-4D97-AF65-F5344CB8AC3E}">
        <p14:creationId xmlns:p14="http://schemas.microsoft.com/office/powerpoint/2010/main" val="1607310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DB54CD-4AB5-43FA-888A-C18DE3DEA7D2}"/>
              </a:ext>
            </a:extLst>
          </p:cNvPr>
          <p:cNvSpPr>
            <a:spLocks noGrp="1"/>
          </p:cNvSpPr>
          <p:nvPr>
            <p:ph type="title"/>
          </p:nvPr>
        </p:nvSpPr>
        <p:spPr/>
        <p:txBody>
          <a:bodyPr/>
          <a:lstStyle/>
          <a:p>
            <a:r>
              <a:rPr kumimoji="1" lang="ja-JP" altLang="en-US" dirty="0"/>
              <a:t>　</a:t>
            </a:r>
            <a:r>
              <a:rPr kumimoji="1" lang="ja-JP" altLang="en-US" sz="4800" b="1" dirty="0"/>
              <a:t>①</a:t>
            </a:r>
            <a:r>
              <a:rPr kumimoji="1" lang="en-US" altLang="ja-JP" b="1" dirty="0"/>
              <a:t>‐1</a:t>
            </a:r>
            <a:r>
              <a:rPr kumimoji="1" lang="ja-JP" altLang="en-US" dirty="0"/>
              <a:t>　</a:t>
            </a:r>
            <a:r>
              <a:rPr kumimoji="1" lang="ja-JP" altLang="en-US" b="1" dirty="0"/>
              <a:t>暑がり・寒がり機能</a:t>
            </a:r>
          </a:p>
        </p:txBody>
      </p:sp>
      <p:sp>
        <p:nvSpPr>
          <p:cNvPr id="3" name="テキスト プレースホルダー 2">
            <a:extLst>
              <a:ext uri="{FF2B5EF4-FFF2-40B4-BE49-F238E27FC236}">
                <a16:creationId xmlns:a16="http://schemas.microsoft.com/office/drawing/2014/main" id="{081E1B6B-30CA-4C84-A0C5-CA2E4356CB27}"/>
              </a:ext>
            </a:extLst>
          </p:cNvPr>
          <p:cNvSpPr>
            <a:spLocks noGrp="1"/>
          </p:cNvSpPr>
          <p:nvPr>
            <p:ph type="body" idx="1"/>
          </p:nvPr>
        </p:nvSpPr>
        <p:spPr/>
        <p:txBody>
          <a:bodyPr/>
          <a:lstStyle/>
          <a:p>
            <a:pPr algn="ctr"/>
            <a:r>
              <a:rPr kumimoji="1" lang="ja-JP" altLang="en-US" dirty="0"/>
              <a:t>暑がり指数</a:t>
            </a:r>
            <a:r>
              <a:rPr lang="ja-JP" altLang="en-US" dirty="0"/>
              <a:t>＋</a:t>
            </a:r>
            <a:r>
              <a:rPr kumimoji="1" lang="ja-JP" altLang="en-US" dirty="0"/>
              <a:t>５</a:t>
            </a:r>
          </a:p>
        </p:txBody>
      </p:sp>
      <p:sp>
        <p:nvSpPr>
          <p:cNvPr id="4" name="コンテンツ プレースホルダー 3">
            <a:extLst>
              <a:ext uri="{FF2B5EF4-FFF2-40B4-BE49-F238E27FC236}">
                <a16:creationId xmlns:a16="http://schemas.microsoft.com/office/drawing/2014/main" id="{2CD83C4F-F3D5-498B-9341-9990BA0DBEED}"/>
              </a:ext>
            </a:extLst>
          </p:cNvPr>
          <p:cNvSpPr>
            <a:spLocks noGrp="1"/>
          </p:cNvSpPr>
          <p:nvPr>
            <p:ph sz="half" idx="2"/>
          </p:nvPr>
        </p:nvSpPr>
        <p:spPr/>
        <p:txBody>
          <a:bodyPr/>
          <a:lstStyle/>
          <a:p>
            <a:endParaRPr kumimoji="1" lang="ja-JP" altLang="en-US" dirty="0"/>
          </a:p>
        </p:txBody>
      </p:sp>
      <p:sp>
        <p:nvSpPr>
          <p:cNvPr id="5" name="テキスト プレースホルダー 4">
            <a:extLst>
              <a:ext uri="{FF2B5EF4-FFF2-40B4-BE49-F238E27FC236}">
                <a16:creationId xmlns:a16="http://schemas.microsoft.com/office/drawing/2014/main" id="{A9055A55-47EE-4C6B-B623-BB4AE4CD99EE}"/>
              </a:ext>
            </a:extLst>
          </p:cNvPr>
          <p:cNvSpPr>
            <a:spLocks noGrp="1"/>
          </p:cNvSpPr>
          <p:nvPr>
            <p:ph type="body" sz="quarter" idx="3"/>
          </p:nvPr>
        </p:nvSpPr>
        <p:spPr/>
        <p:txBody>
          <a:bodyPr/>
          <a:lstStyle/>
          <a:p>
            <a:pPr algn="ctr"/>
            <a:r>
              <a:rPr kumimoji="1" lang="ja-JP" altLang="en-US" dirty="0"/>
              <a:t>寒がり指数－</a:t>
            </a:r>
            <a:r>
              <a:rPr kumimoji="1" lang="en-US" altLang="ja-JP" dirty="0"/>
              <a:t>5</a:t>
            </a:r>
            <a:endParaRPr kumimoji="1" lang="ja-JP" altLang="en-US" dirty="0"/>
          </a:p>
        </p:txBody>
      </p:sp>
      <p:sp>
        <p:nvSpPr>
          <p:cNvPr id="6" name="コンテンツ プレースホルダー 5">
            <a:extLst>
              <a:ext uri="{FF2B5EF4-FFF2-40B4-BE49-F238E27FC236}">
                <a16:creationId xmlns:a16="http://schemas.microsoft.com/office/drawing/2014/main" id="{AE7713EC-2D65-463E-B25B-4D4676A29332}"/>
              </a:ext>
            </a:extLst>
          </p:cNvPr>
          <p:cNvSpPr>
            <a:spLocks noGrp="1"/>
          </p:cNvSpPr>
          <p:nvPr>
            <p:ph sz="quarter" idx="4"/>
          </p:nvPr>
        </p:nvSpPr>
        <p:spPr/>
        <p:txBody>
          <a:bodyPr/>
          <a:lstStyle/>
          <a:p>
            <a:endParaRPr kumimoji="1" lang="ja-JP" altLang="en-US" dirty="0"/>
          </a:p>
        </p:txBody>
      </p:sp>
      <p:pic>
        <p:nvPicPr>
          <p:cNvPr id="9" name="コンテンツ プレースホルダー 4" descr="テキスト, 手紙&#10;&#10;自動的に生成された説明">
            <a:extLst>
              <a:ext uri="{FF2B5EF4-FFF2-40B4-BE49-F238E27FC236}">
                <a16:creationId xmlns:a16="http://schemas.microsoft.com/office/drawing/2014/main" id="{ABA8012F-5254-4A0D-8838-971CE7759FEE}"/>
              </a:ext>
            </a:extLst>
          </p:cNvPr>
          <p:cNvPicPr>
            <a:picLocks noChangeAspect="1"/>
          </p:cNvPicPr>
          <p:nvPr/>
        </p:nvPicPr>
        <p:blipFill rotWithShape="1">
          <a:blip r:embed="rId3">
            <a:extLst>
              <a:ext uri="{28A0092B-C50C-407E-A947-70E740481C1C}">
                <a14:useLocalDpi xmlns:a14="http://schemas.microsoft.com/office/drawing/2010/main" val="0"/>
              </a:ext>
            </a:extLst>
          </a:blip>
          <a:srcRect l="12602" r="7862"/>
          <a:stretch/>
        </p:blipFill>
        <p:spPr>
          <a:xfrm>
            <a:off x="978577" y="2505075"/>
            <a:ext cx="4899259" cy="2692538"/>
          </a:xfrm>
          <a:prstGeom prst="rect">
            <a:avLst/>
          </a:prstGeom>
        </p:spPr>
      </p:pic>
      <p:pic>
        <p:nvPicPr>
          <p:cNvPr id="10" name="図 9" descr="テキスト, 手紙&#10;&#10;自動的に生成された説明">
            <a:extLst>
              <a:ext uri="{FF2B5EF4-FFF2-40B4-BE49-F238E27FC236}">
                <a16:creationId xmlns:a16="http://schemas.microsoft.com/office/drawing/2014/main" id="{1B361B37-1B75-469D-AFB3-053B6812A4B3}"/>
              </a:ext>
            </a:extLst>
          </p:cNvPr>
          <p:cNvPicPr>
            <a:picLocks noChangeAspect="1"/>
          </p:cNvPicPr>
          <p:nvPr/>
        </p:nvPicPr>
        <p:blipFill rotWithShape="1">
          <a:blip r:embed="rId4">
            <a:extLst>
              <a:ext uri="{28A0092B-C50C-407E-A947-70E740481C1C}">
                <a14:useLocalDpi xmlns:a14="http://schemas.microsoft.com/office/drawing/2010/main" val="0"/>
              </a:ext>
            </a:extLst>
          </a:blip>
          <a:srcRect l="8528" r="1916"/>
          <a:stretch/>
        </p:blipFill>
        <p:spPr>
          <a:xfrm>
            <a:off x="6246787" y="2500301"/>
            <a:ext cx="4899259" cy="2692537"/>
          </a:xfrm>
          <a:prstGeom prst="rect">
            <a:avLst/>
          </a:prstGeom>
        </p:spPr>
      </p:pic>
      <p:sp>
        <p:nvSpPr>
          <p:cNvPr id="13" name="正方形/長方形 12">
            <a:extLst>
              <a:ext uri="{FF2B5EF4-FFF2-40B4-BE49-F238E27FC236}">
                <a16:creationId xmlns:a16="http://schemas.microsoft.com/office/drawing/2014/main" id="{3AECE515-0461-4309-A390-8614E139DE22}"/>
              </a:ext>
            </a:extLst>
          </p:cNvPr>
          <p:cNvSpPr/>
          <p:nvPr/>
        </p:nvSpPr>
        <p:spPr>
          <a:xfrm>
            <a:off x="879658" y="4596358"/>
            <a:ext cx="5157787" cy="731520"/>
          </a:xfrm>
          <a:prstGeom prst="rect">
            <a:avLst/>
          </a:prstGeom>
          <a:noFill/>
          <a:ln w="38100">
            <a:solidFill>
              <a:srgbClr val="FFC000"/>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BC3EFA7-6DFF-4E86-99C9-CCCA2A01A89D}"/>
              </a:ext>
            </a:extLst>
          </p:cNvPr>
          <p:cNvSpPr/>
          <p:nvPr/>
        </p:nvSpPr>
        <p:spPr>
          <a:xfrm>
            <a:off x="6246787" y="4596358"/>
            <a:ext cx="5157787" cy="731520"/>
          </a:xfrm>
          <a:prstGeom prst="rect">
            <a:avLst/>
          </a:prstGeom>
          <a:noFill/>
          <a:ln w="38100">
            <a:solidFill>
              <a:srgbClr val="FFC000"/>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2E1501F-C225-4BE9-B065-7524DA95DA8B}"/>
              </a:ext>
            </a:extLst>
          </p:cNvPr>
          <p:cNvSpPr txBox="1"/>
          <p:nvPr/>
        </p:nvSpPr>
        <p:spPr>
          <a:xfrm>
            <a:off x="2065389" y="6334780"/>
            <a:ext cx="8061222" cy="523220"/>
          </a:xfrm>
          <a:prstGeom prst="rect">
            <a:avLst/>
          </a:prstGeom>
          <a:noFill/>
        </p:spPr>
        <p:txBody>
          <a:bodyPr wrap="square" rtlCol="0">
            <a:spAutoFit/>
          </a:bodyPr>
          <a:lstStyle/>
          <a:p>
            <a:r>
              <a:rPr kumimoji="1" lang="ja-JP" altLang="en-US" sz="2800" dirty="0"/>
              <a:t>同じ気温でも個人によって提案する服装を変化</a:t>
            </a:r>
          </a:p>
        </p:txBody>
      </p:sp>
      <p:sp>
        <p:nvSpPr>
          <p:cNvPr id="18" name="フリーフォーム: 図形 17">
            <a:extLst>
              <a:ext uri="{FF2B5EF4-FFF2-40B4-BE49-F238E27FC236}">
                <a16:creationId xmlns:a16="http://schemas.microsoft.com/office/drawing/2014/main" id="{BDFC9AF7-CCCA-4A5C-AD66-50051950CE6C}"/>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151608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0A52D6-996C-4689-BF68-EAEE85FD5448}"/>
              </a:ext>
            </a:extLst>
          </p:cNvPr>
          <p:cNvSpPr>
            <a:spLocks noGrp="1"/>
          </p:cNvSpPr>
          <p:nvPr>
            <p:ph type="title"/>
          </p:nvPr>
        </p:nvSpPr>
        <p:spPr/>
        <p:txBody>
          <a:bodyPr/>
          <a:lstStyle/>
          <a:p>
            <a:r>
              <a:rPr kumimoji="1" lang="ja-JP" altLang="en-US" dirty="0"/>
              <a:t>　</a:t>
            </a:r>
            <a:r>
              <a:rPr kumimoji="1" lang="ja-JP" altLang="en-US" b="1" dirty="0"/>
              <a:t>こだわり②コーディネート機能</a:t>
            </a:r>
          </a:p>
        </p:txBody>
      </p:sp>
      <p:sp>
        <p:nvSpPr>
          <p:cNvPr id="3" name="コンテンツ プレースホルダー 2">
            <a:extLst>
              <a:ext uri="{FF2B5EF4-FFF2-40B4-BE49-F238E27FC236}">
                <a16:creationId xmlns:a16="http://schemas.microsoft.com/office/drawing/2014/main" id="{1FB2442E-BDE9-458A-AFED-64D01DE1239C}"/>
              </a:ext>
            </a:extLst>
          </p:cNvPr>
          <p:cNvSpPr>
            <a:spLocks noGrp="1"/>
          </p:cNvSpPr>
          <p:nvPr>
            <p:ph idx="1"/>
          </p:nvPr>
        </p:nvSpPr>
        <p:spPr/>
        <p:txBody>
          <a:bodyPr/>
          <a:lstStyle/>
          <a:p>
            <a:r>
              <a:rPr kumimoji="1" lang="ja-JP" altLang="en-US" dirty="0"/>
              <a:t>おすすめの組み合わせに沿って着た服の組み合わせをコーディネートとして登録</a:t>
            </a:r>
            <a:endParaRPr kumimoji="1" lang="en-US" altLang="ja-JP" dirty="0"/>
          </a:p>
          <a:p>
            <a:r>
              <a:rPr lang="ja-JP" altLang="en-US" dirty="0"/>
              <a:t>履歴画面では日付か最高気温、最低気温からコーディネートを検索可能</a:t>
            </a:r>
            <a:endParaRPr kumimoji="1" lang="ja-JP" altLang="en-US" dirty="0"/>
          </a:p>
        </p:txBody>
      </p:sp>
      <p:sp>
        <p:nvSpPr>
          <p:cNvPr id="4" name="フリーフォーム: 図形 3">
            <a:extLst>
              <a:ext uri="{FF2B5EF4-FFF2-40B4-BE49-F238E27FC236}">
                <a16:creationId xmlns:a16="http://schemas.microsoft.com/office/drawing/2014/main" id="{CB48123E-AE05-4413-8003-D145EC9321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939345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4622AB-A888-4C2F-9979-3A0F1581EA05}"/>
              </a:ext>
            </a:extLst>
          </p:cNvPr>
          <p:cNvSpPr>
            <a:spLocks noGrp="1"/>
          </p:cNvSpPr>
          <p:nvPr>
            <p:ph type="title"/>
          </p:nvPr>
        </p:nvSpPr>
        <p:spPr/>
        <p:txBody>
          <a:bodyPr/>
          <a:lstStyle/>
          <a:p>
            <a:r>
              <a:rPr kumimoji="1" lang="ja-JP" altLang="en-US" dirty="0"/>
              <a:t>　実際に使用してみた！</a:t>
            </a:r>
          </a:p>
        </p:txBody>
      </p:sp>
      <p:graphicFrame>
        <p:nvGraphicFramePr>
          <p:cNvPr id="8" name="表 8">
            <a:extLst>
              <a:ext uri="{FF2B5EF4-FFF2-40B4-BE49-F238E27FC236}">
                <a16:creationId xmlns:a16="http://schemas.microsoft.com/office/drawing/2014/main" id="{4BF1F215-F97F-40C9-B703-EBDF455C5B7D}"/>
              </a:ext>
            </a:extLst>
          </p:cNvPr>
          <p:cNvGraphicFramePr>
            <a:graphicFrameLocks noGrp="1"/>
          </p:cNvGraphicFramePr>
          <p:nvPr>
            <p:ph idx="1"/>
            <p:extLst>
              <p:ext uri="{D42A27DB-BD31-4B8C-83A1-F6EECF244321}">
                <p14:modId xmlns:p14="http://schemas.microsoft.com/office/powerpoint/2010/main" val="1965522890"/>
              </p:ext>
            </p:extLst>
          </p:nvPr>
        </p:nvGraphicFramePr>
        <p:xfrm>
          <a:off x="455487" y="2751581"/>
          <a:ext cx="11281026" cy="2473960"/>
        </p:xfrm>
        <a:graphic>
          <a:graphicData uri="http://schemas.openxmlformats.org/drawingml/2006/table">
            <a:tbl>
              <a:tblPr firstCol="1" bandRow="1">
                <a:tableStyleId>{5C22544A-7EE6-4342-B048-85BDC9FD1C3A}</a:tableStyleId>
              </a:tblPr>
              <a:tblGrid>
                <a:gridCol w="3356225">
                  <a:extLst>
                    <a:ext uri="{9D8B030D-6E8A-4147-A177-3AD203B41FA5}">
                      <a16:colId xmlns:a16="http://schemas.microsoft.com/office/drawing/2014/main" val="1399265934"/>
                    </a:ext>
                  </a:extLst>
                </a:gridCol>
                <a:gridCol w="1448657">
                  <a:extLst>
                    <a:ext uri="{9D8B030D-6E8A-4147-A177-3AD203B41FA5}">
                      <a16:colId xmlns:a16="http://schemas.microsoft.com/office/drawing/2014/main" val="3930563602"/>
                    </a:ext>
                  </a:extLst>
                </a:gridCol>
                <a:gridCol w="6476144">
                  <a:extLst>
                    <a:ext uri="{9D8B030D-6E8A-4147-A177-3AD203B41FA5}">
                      <a16:colId xmlns:a16="http://schemas.microsoft.com/office/drawing/2014/main" val="1173770613"/>
                    </a:ext>
                  </a:extLst>
                </a:gridCol>
              </a:tblGrid>
              <a:tr h="370840">
                <a:tc>
                  <a:txBody>
                    <a:bodyPr/>
                    <a:lstStyle/>
                    <a:p>
                      <a:pPr algn="ctr"/>
                      <a:endParaRPr kumimoji="1" lang="ja-JP" altLang="en-US" dirty="0"/>
                    </a:p>
                  </a:txBody>
                  <a:tcPr>
                    <a:solidFill>
                      <a:srgbClr val="B8D4D3"/>
                    </a:solidFill>
                  </a:tcPr>
                </a:tc>
                <a:tc>
                  <a:txBody>
                    <a:bodyPr/>
                    <a:lstStyle/>
                    <a:p>
                      <a:pPr algn="ctr"/>
                      <a:r>
                        <a:rPr kumimoji="1" lang="ja-JP" altLang="en-US" dirty="0"/>
                        <a:t>所要時間</a:t>
                      </a:r>
                    </a:p>
                  </a:txBody>
                  <a:tcPr>
                    <a:solidFill>
                      <a:srgbClr val="B8D4D3"/>
                    </a:solidFill>
                  </a:tcPr>
                </a:tc>
                <a:tc>
                  <a:txBody>
                    <a:bodyPr/>
                    <a:lstStyle/>
                    <a:p>
                      <a:pPr algn="ctr"/>
                      <a:r>
                        <a:rPr kumimoji="1" lang="ja-JP" altLang="en-US" dirty="0"/>
                        <a:t>工程</a:t>
                      </a:r>
                    </a:p>
                  </a:txBody>
                  <a:tcPr>
                    <a:solidFill>
                      <a:srgbClr val="B8D4D3"/>
                    </a:solidFill>
                  </a:tcPr>
                </a:tc>
                <a:extLst>
                  <a:ext uri="{0D108BD9-81ED-4DB2-BD59-A6C34878D82A}">
                    <a16:rowId xmlns:a16="http://schemas.microsoft.com/office/drawing/2014/main" val="177520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アプリを使用しなかった場合</a:t>
                      </a: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solidFill>
                            <a:srgbClr val="230647"/>
                          </a:solidFill>
                        </a:rPr>
                        <a:t>3</a:t>
                      </a:r>
                      <a:r>
                        <a:rPr kumimoji="1" lang="ja-JP" altLang="en-US" b="1" dirty="0">
                          <a:solidFill>
                            <a:srgbClr val="230647"/>
                          </a:solidFill>
                        </a:rPr>
                        <a:t>分</a:t>
                      </a:r>
                      <a:r>
                        <a:rPr kumimoji="1" lang="en-US" altLang="ja-JP" b="1" dirty="0">
                          <a:solidFill>
                            <a:srgbClr val="230647"/>
                          </a:solidFill>
                        </a:rPr>
                        <a:t>28</a:t>
                      </a:r>
                      <a:r>
                        <a:rPr kumimoji="1" lang="ja-JP" altLang="en-US" b="1" dirty="0">
                          <a:solidFill>
                            <a:srgbClr val="230647"/>
                          </a:solidFill>
                        </a:rPr>
                        <a:t>秒</a:t>
                      </a:r>
                    </a:p>
                  </a:txBody>
                  <a:tcPr>
                    <a:solidFill>
                      <a:srgbClr val="B8D4D3"/>
                    </a:solidFill>
                  </a:tcPr>
                </a:tc>
                <a:tc>
                  <a:txBody>
                    <a:bodyPr/>
                    <a:lstStyle/>
                    <a:p>
                      <a:pPr algn="ctr"/>
                      <a:r>
                        <a:rPr kumimoji="1" lang="ja-JP" altLang="en-US" dirty="0"/>
                        <a:t>①天気アプリを開く</a:t>
                      </a:r>
                      <a:endParaRPr kumimoji="1" lang="en-US" altLang="ja-JP" dirty="0"/>
                    </a:p>
                    <a:p>
                      <a:pPr algn="ctr"/>
                      <a:r>
                        <a:rPr kumimoji="1" lang="ja-JP" altLang="en-US" dirty="0"/>
                        <a:t>②気温を確認する</a:t>
                      </a:r>
                      <a:endParaRPr kumimoji="1" lang="en-US" altLang="ja-JP" dirty="0"/>
                    </a:p>
                    <a:p>
                      <a:pPr algn="ctr"/>
                      <a:r>
                        <a:rPr kumimoji="1" lang="ja-JP" altLang="en-US" dirty="0"/>
                        <a:t>③過去の同じ時期の服装を写真フォルダから探す</a:t>
                      </a:r>
                      <a:endParaRPr kumimoji="1" lang="en-US" altLang="ja-JP" dirty="0"/>
                    </a:p>
                    <a:p>
                      <a:pPr algn="ctr"/>
                      <a:r>
                        <a:rPr kumimoji="1" lang="ja-JP" altLang="en-US" dirty="0"/>
                        <a:t>④コーディネートを考える</a:t>
                      </a:r>
                      <a:endParaRPr kumimoji="1" lang="en-US" altLang="ja-JP" dirty="0"/>
                    </a:p>
                  </a:txBody>
                  <a:tcPr>
                    <a:solidFill>
                      <a:srgbClr val="B8D4D3"/>
                    </a:solidFill>
                  </a:tcPr>
                </a:tc>
                <a:extLst>
                  <a:ext uri="{0D108BD9-81ED-4DB2-BD59-A6C34878D82A}">
                    <a16:rowId xmlns:a16="http://schemas.microsoft.com/office/drawing/2014/main" val="35570034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solidFill>
                            <a:srgbClr val="230647"/>
                          </a:solidFill>
                        </a:rPr>
                        <a:t>アプリを使用した場合</a:t>
                      </a:r>
                      <a:endParaRPr kumimoji="1" lang="en-US" altLang="ja-JP" b="0" dirty="0">
                        <a:solidFill>
                          <a:srgbClr val="230647"/>
                        </a:solidFill>
                      </a:endParaRPr>
                    </a:p>
                    <a:p>
                      <a:pPr algn="ctr"/>
                      <a:endParaRPr kumimoji="1" lang="ja-JP" altLang="en-US" b="0" dirty="0">
                        <a:solidFill>
                          <a:srgbClr val="230647"/>
                        </a:solidFill>
                      </a:endParaRPr>
                    </a:p>
                  </a:txBody>
                  <a:tcPr>
                    <a:solidFill>
                      <a:srgbClr val="B8D4D3"/>
                    </a:solidFill>
                  </a:tcPr>
                </a:tc>
                <a:tc>
                  <a:txBody>
                    <a:bodyPr/>
                    <a:lstStyle/>
                    <a:p>
                      <a:pPr algn="ctr"/>
                      <a:r>
                        <a:rPr kumimoji="1" lang="en-US" altLang="ja-JP" b="1" dirty="0"/>
                        <a:t>1</a:t>
                      </a:r>
                      <a:r>
                        <a:rPr kumimoji="1" lang="ja-JP" altLang="en-US" b="1" dirty="0"/>
                        <a:t>分</a:t>
                      </a:r>
                      <a:r>
                        <a:rPr kumimoji="1" lang="en-US" altLang="ja-JP" b="1" dirty="0"/>
                        <a:t>57</a:t>
                      </a:r>
                      <a:r>
                        <a:rPr kumimoji="1" lang="ja-JP" altLang="en-US" b="1" dirty="0"/>
                        <a:t>秒</a:t>
                      </a:r>
                    </a:p>
                  </a:txBody>
                  <a:tcPr>
                    <a:solidFill>
                      <a:srgbClr val="B8D4D3"/>
                    </a:solidFill>
                  </a:tcPr>
                </a:tc>
                <a:tc>
                  <a:txBody>
                    <a:bodyPr/>
                    <a:lstStyle/>
                    <a:p>
                      <a:pPr algn="ctr"/>
                      <a:r>
                        <a:rPr kumimoji="1" lang="ja-JP" altLang="en-US" dirty="0"/>
                        <a:t>①アプリを開く</a:t>
                      </a:r>
                      <a:endParaRPr kumimoji="1" lang="en-US" altLang="ja-JP" dirty="0"/>
                    </a:p>
                    <a:p>
                      <a:pPr algn="ctr"/>
                      <a:r>
                        <a:rPr kumimoji="1" lang="ja-JP" altLang="en-US" dirty="0"/>
                        <a:t>②おすすめの組み合わせを確認する</a:t>
                      </a:r>
                      <a:endParaRPr kumimoji="1" lang="en-US" altLang="ja-JP" dirty="0"/>
                    </a:p>
                    <a:p>
                      <a:pPr algn="ctr"/>
                      <a:r>
                        <a:rPr kumimoji="1" lang="ja-JP" altLang="en-US" dirty="0"/>
                        <a:t>③コーディネートを考える</a:t>
                      </a:r>
                    </a:p>
                  </a:txBody>
                  <a:tcPr>
                    <a:solidFill>
                      <a:srgbClr val="B8D4D3"/>
                    </a:solidFill>
                  </a:tcPr>
                </a:tc>
                <a:extLst>
                  <a:ext uri="{0D108BD9-81ED-4DB2-BD59-A6C34878D82A}">
                    <a16:rowId xmlns:a16="http://schemas.microsoft.com/office/drawing/2014/main" val="4064322340"/>
                  </a:ext>
                </a:extLst>
              </a:tr>
            </a:tbl>
          </a:graphicData>
        </a:graphic>
      </p:graphicFrame>
      <p:sp>
        <p:nvSpPr>
          <p:cNvPr id="4" name="フリーフォーム: 図形 3">
            <a:extLst>
              <a:ext uri="{FF2B5EF4-FFF2-40B4-BE49-F238E27FC236}">
                <a16:creationId xmlns:a16="http://schemas.microsoft.com/office/drawing/2014/main" id="{AB31DC0B-54DA-4DDF-A33E-1D4BB891A327}"/>
              </a:ext>
            </a:extLst>
          </p:cNvPr>
          <p:cNvSpPr/>
          <p:nvPr/>
        </p:nvSpPr>
        <p:spPr>
          <a:xfrm rot="3703055" flipH="1">
            <a:off x="8160959" y="-72500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2E4CD7EA-0627-45A8-82C2-20FCE376594D}"/>
              </a:ext>
            </a:extLst>
          </p:cNvPr>
          <p:cNvSpPr/>
          <p:nvPr/>
        </p:nvSpPr>
        <p:spPr>
          <a:xfrm rot="3703055" flipH="1">
            <a:off x="8218807" y="-79910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テキスト ボックス 5">
            <a:extLst>
              <a:ext uri="{FF2B5EF4-FFF2-40B4-BE49-F238E27FC236}">
                <a16:creationId xmlns:a16="http://schemas.microsoft.com/office/drawing/2014/main" id="{B8596588-F968-47F6-BE51-A077D3FE8D19}"/>
              </a:ext>
            </a:extLst>
          </p:cNvPr>
          <p:cNvSpPr txBox="1"/>
          <p:nvPr/>
        </p:nvSpPr>
        <p:spPr>
          <a:xfrm>
            <a:off x="7959743" y="851553"/>
            <a:ext cx="2954655" cy="369332"/>
          </a:xfrm>
          <a:prstGeom prst="rect">
            <a:avLst/>
          </a:prstGeom>
          <a:noFill/>
        </p:spPr>
        <p:txBody>
          <a:bodyPr wrap="none" rtlCol="0">
            <a:spAutoFit/>
          </a:bodyPr>
          <a:lstStyle/>
          <a:p>
            <a:r>
              <a:rPr kumimoji="1" lang="ja-JP" altLang="en-US" dirty="0"/>
              <a:t>朝の忙しい時間を快適に！</a:t>
            </a:r>
            <a:endParaRPr kumimoji="1" lang="en-US" altLang="ja-JP" dirty="0"/>
          </a:p>
        </p:txBody>
      </p:sp>
      <p:sp>
        <p:nvSpPr>
          <p:cNvPr id="7" name="フリーフォーム: 図形 6">
            <a:extLst>
              <a:ext uri="{FF2B5EF4-FFF2-40B4-BE49-F238E27FC236}">
                <a16:creationId xmlns:a16="http://schemas.microsoft.com/office/drawing/2014/main" id="{83DA43F2-B97F-4D05-B1DF-E9C7B40E630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038747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BDC52-74DC-4C5A-90AC-4AAA883478F5}"/>
              </a:ext>
            </a:extLst>
          </p:cNvPr>
          <p:cNvSpPr>
            <a:spLocks noGrp="1"/>
          </p:cNvSpPr>
          <p:nvPr>
            <p:ph type="title"/>
          </p:nvPr>
        </p:nvSpPr>
        <p:spPr/>
        <p:txBody>
          <a:bodyPr/>
          <a:lstStyle/>
          <a:p>
            <a:r>
              <a:rPr kumimoji="1" lang="ja-JP" altLang="en-US" b="1" dirty="0"/>
              <a:t>　チーム</a:t>
            </a:r>
            <a:r>
              <a:rPr kumimoji="1" lang="en-US" altLang="ja-JP" b="1" dirty="0"/>
              <a:t>A</a:t>
            </a:r>
            <a:r>
              <a:rPr kumimoji="1" lang="ja-JP" altLang="en-US" b="1" dirty="0"/>
              <a:t>型の目標</a:t>
            </a:r>
          </a:p>
        </p:txBody>
      </p:sp>
      <p:sp>
        <p:nvSpPr>
          <p:cNvPr id="3" name="コンテンツ プレースホルダー 2">
            <a:extLst>
              <a:ext uri="{FF2B5EF4-FFF2-40B4-BE49-F238E27FC236}">
                <a16:creationId xmlns:a16="http://schemas.microsoft.com/office/drawing/2014/main" id="{94E472FB-D740-414E-B4C8-88F7B1C142BE}"/>
              </a:ext>
            </a:extLst>
          </p:cNvPr>
          <p:cNvSpPr>
            <a:spLocks noGrp="1"/>
          </p:cNvSpPr>
          <p:nvPr>
            <p:ph idx="1"/>
          </p:nvPr>
        </p:nvSpPr>
        <p:spPr/>
        <p:txBody>
          <a:bodyPr>
            <a:normAutofit lnSpcReduction="10000"/>
          </a:bodyPr>
          <a:lstStyle/>
          <a:p>
            <a:r>
              <a:rPr lang="ja-JP" altLang="en-US" b="1" i="0" dirty="0">
                <a:solidFill>
                  <a:srgbClr val="1D1C1D"/>
                </a:solidFill>
                <a:effectLst/>
                <a:latin typeface="NotoSansJP"/>
              </a:rPr>
              <a:t>チーム目標</a:t>
            </a:r>
            <a:br>
              <a:rPr lang="ja-JP" altLang="en-US" dirty="0"/>
            </a:br>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br>
              <a:rPr lang="ja-JP" altLang="en-US" dirty="0"/>
            </a:br>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br>
              <a:rPr lang="ja-JP" altLang="en-US" dirty="0"/>
            </a:b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p>
            <a:endParaRPr lang="en-US" altLang="ja-JP" b="0" i="0" dirty="0">
              <a:solidFill>
                <a:srgbClr val="1D1C1D"/>
              </a:solidFill>
              <a:effectLst/>
              <a:latin typeface="NotoSansJP"/>
            </a:endParaRPr>
          </a:p>
          <a:p>
            <a:r>
              <a:rPr lang="ja-JP" altLang="en-US" b="1" i="0" dirty="0">
                <a:solidFill>
                  <a:srgbClr val="1D1C1D"/>
                </a:solidFill>
                <a:effectLst/>
                <a:latin typeface="NotoSansJP"/>
              </a:rPr>
              <a:t>チームとして意識すること</a:t>
            </a:r>
            <a:br>
              <a:rPr lang="ja-JP" altLang="en-US" dirty="0"/>
            </a:br>
            <a:r>
              <a:rPr lang="ja-JP" altLang="en-US" b="0" i="0" dirty="0">
                <a:solidFill>
                  <a:srgbClr val="1D1C1D"/>
                </a:solidFill>
                <a:effectLst/>
                <a:latin typeface="NotoSansJP"/>
              </a:rPr>
              <a:t>・問題は小さいうちに対処</a:t>
            </a:r>
            <a:br>
              <a:rPr lang="ja-JP" altLang="en-US" dirty="0"/>
            </a:br>
            <a:r>
              <a:rPr lang="ja-JP" altLang="en-US" b="0" i="0" dirty="0">
                <a:solidFill>
                  <a:srgbClr val="1D1C1D"/>
                </a:solidFill>
                <a:effectLst/>
                <a:latin typeface="NotoSansJP"/>
              </a:rPr>
              <a:t>・</a:t>
            </a:r>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br>
              <a:rPr lang="ja-JP" altLang="en-US" dirty="0"/>
            </a:br>
            <a:r>
              <a:rPr lang="ja-JP" altLang="en-US" b="0" i="0" dirty="0">
                <a:solidFill>
                  <a:srgbClr val="1D1C1D"/>
                </a:solidFill>
                <a:effectLst/>
                <a:latin typeface="NotoSansJP"/>
              </a:rPr>
              <a:t>・量より</a:t>
            </a:r>
            <a:r>
              <a:rPr lang="ja-JP" altLang="en-US" dirty="0">
                <a:solidFill>
                  <a:srgbClr val="1D1C1D"/>
                </a:solidFill>
                <a:latin typeface="NotoSansJP"/>
              </a:rPr>
              <a:t>質</a:t>
            </a:r>
            <a:r>
              <a:rPr lang="ja-JP" altLang="en-US" b="0" i="0" dirty="0">
                <a:solidFill>
                  <a:srgbClr val="1D1C1D"/>
                </a:solidFill>
                <a:effectLst/>
                <a:latin typeface="NotoSansJP"/>
              </a:rPr>
              <a:t>だけど量を減らす努力は怠らない</a:t>
            </a:r>
            <a:br>
              <a:rPr lang="ja-JP" altLang="en-US" dirty="0"/>
            </a:br>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を言うときはそれに対して考えをいう</a:t>
            </a:r>
            <a:br>
              <a:rPr lang="ja-JP" altLang="en-US" dirty="0"/>
            </a:br>
            <a:r>
              <a:rPr lang="ja-JP" altLang="en-US" b="0" i="0" dirty="0">
                <a:solidFill>
                  <a:srgbClr val="1D1C1D"/>
                </a:solidFill>
                <a:effectLst/>
                <a:latin typeface="NotoSansJP"/>
              </a:rPr>
              <a:t>・文字で打つときは冷たくならない意識</a:t>
            </a:r>
            <a:endParaRPr kumimoji="1" lang="ja-JP" altLang="en-US" dirty="0"/>
          </a:p>
        </p:txBody>
      </p:sp>
      <p:sp>
        <p:nvSpPr>
          <p:cNvPr id="4" name="フリーフォーム: 図形 3">
            <a:extLst>
              <a:ext uri="{FF2B5EF4-FFF2-40B4-BE49-F238E27FC236}">
                <a16:creationId xmlns:a16="http://schemas.microsoft.com/office/drawing/2014/main" id="{F9165AF3-BA87-466D-9794-A8B9B79EFB6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519120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4E26BC-43EF-44B4-B304-396C14A5B425}"/>
              </a:ext>
            </a:extLst>
          </p:cNvPr>
          <p:cNvSpPr>
            <a:spLocks noGrp="1"/>
          </p:cNvSpPr>
          <p:nvPr>
            <p:ph type="title"/>
          </p:nvPr>
        </p:nvSpPr>
        <p:spPr/>
        <p:txBody>
          <a:bodyPr/>
          <a:lstStyle/>
          <a:p>
            <a:r>
              <a:rPr kumimoji="1" lang="ja-JP" altLang="en-US" b="1" dirty="0"/>
              <a:t>　目標達成率</a:t>
            </a:r>
          </a:p>
        </p:txBody>
      </p:sp>
      <p:graphicFrame>
        <p:nvGraphicFramePr>
          <p:cNvPr id="6" name="表 6">
            <a:extLst>
              <a:ext uri="{FF2B5EF4-FFF2-40B4-BE49-F238E27FC236}">
                <a16:creationId xmlns:a16="http://schemas.microsoft.com/office/drawing/2014/main" id="{E01419F4-60F7-4A0B-9407-C48D1EA52887}"/>
              </a:ext>
            </a:extLst>
          </p:cNvPr>
          <p:cNvGraphicFramePr>
            <a:graphicFrameLocks noGrp="1"/>
          </p:cNvGraphicFramePr>
          <p:nvPr>
            <p:ph idx="1"/>
            <p:extLst>
              <p:ext uri="{D42A27DB-BD31-4B8C-83A1-F6EECF244321}">
                <p14:modId xmlns:p14="http://schemas.microsoft.com/office/powerpoint/2010/main" val="3975369787"/>
              </p:ext>
            </p:extLst>
          </p:nvPr>
        </p:nvGraphicFramePr>
        <p:xfrm>
          <a:off x="565079" y="1825625"/>
          <a:ext cx="11363217" cy="4145280"/>
        </p:xfrm>
        <a:graphic>
          <a:graphicData uri="http://schemas.openxmlformats.org/drawingml/2006/table">
            <a:tbl>
              <a:tblPr firstRow="1" bandRow="1">
                <a:tableStyleId>{5C22544A-7EE6-4342-B048-85BDC9FD1C3A}</a:tableStyleId>
              </a:tblPr>
              <a:tblGrid>
                <a:gridCol w="5067281">
                  <a:extLst>
                    <a:ext uri="{9D8B030D-6E8A-4147-A177-3AD203B41FA5}">
                      <a16:colId xmlns:a16="http://schemas.microsoft.com/office/drawing/2014/main" val="3676338071"/>
                    </a:ext>
                  </a:extLst>
                </a:gridCol>
                <a:gridCol w="1106035">
                  <a:extLst>
                    <a:ext uri="{9D8B030D-6E8A-4147-A177-3AD203B41FA5}">
                      <a16:colId xmlns:a16="http://schemas.microsoft.com/office/drawing/2014/main" val="303308993"/>
                    </a:ext>
                  </a:extLst>
                </a:gridCol>
                <a:gridCol w="5189901">
                  <a:extLst>
                    <a:ext uri="{9D8B030D-6E8A-4147-A177-3AD203B41FA5}">
                      <a16:colId xmlns:a16="http://schemas.microsoft.com/office/drawing/2014/main" val="3121205095"/>
                    </a:ext>
                  </a:extLst>
                </a:gridCol>
              </a:tblGrid>
              <a:tr h="370840">
                <a:tc>
                  <a:txBody>
                    <a:bodyPr/>
                    <a:lstStyle/>
                    <a:p>
                      <a:pPr algn="ctr"/>
                      <a:r>
                        <a:rPr kumimoji="1" lang="ja-JP" altLang="en-US" dirty="0">
                          <a:solidFill>
                            <a:srgbClr val="230647"/>
                          </a:solidFill>
                        </a:rPr>
                        <a:t>目標</a:t>
                      </a:r>
                    </a:p>
                  </a:txBody>
                  <a:tcPr>
                    <a:solidFill>
                      <a:srgbClr val="B8D4D3"/>
                    </a:solidFill>
                  </a:tcPr>
                </a:tc>
                <a:tc>
                  <a:txBody>
                    <a:bodyPr/>
                    <a:lstStyle/>
                    <a:p>
                      <a:pPr algn="ctr"/>
                      <a:r>
                        <a:rPr kumimoji="1" lang="ja-JP" altLang="en-US" dirty="0">
                          <a:solidFill>
                            <a:srgbClr val="230647"/>
                          </a:solidFill>
                        </a:rPr>
                        <a:t>達成率</a:t>
                      </a:r>
                    </a:p>
                  </a:txBody>
                  <a:tcPr>
                    <a:solidFill>
                      <a:srgbClr val="B8D4D3"/>
                    </a:solidFill>
                  </a:tcPr>
                </a:tc>
                <a:tc>
                  <a:txBody>
                    <a:bodyPr/>
                    <a:lstStyle/>
                    <a:p>
                      <a:pPr algn="ctr"/>
                      <a:r>
                        <a:rPr kumimoji="1" lang="ja-JP" altLang="en-US" dirty="0">
                          <a:solidFill>
                            <a:srgbClr val="230647"/>
                          </a:solidFill>
                        </a:rPr>
                        <a:t>具体的に</a:t>
                      </a:r>
                      <a:r>
                        <a:rPr kumimoji="1" lang="en-US" altLang="ja-JP" dirty="0">
                          <a:solidFill>
                            <a:srgbClr val="230647"/>
                          </a:solidFill>
                        </a:rPr>
                        <a:t>…</a:t>
                      </a:r>
                      <a:endParaRPr kumimoji="1" lang="ja-JP" altLang="en-US" dirty="0">
                        <a:solidFill>
                          <a:srgbClr val="230647"/>
                        </a:solidFill>
                      </a:endParaRPr>
                    </a:p>
                  </a:txBody>
                  <a:tcPr>
                    <a:solidFill>
                      <a:srgbClr val="B8D4D3"/>
                    </a:solidFill>
                  </a:tcPr>
                </a:tc>
                <a:extLst>
                  <a:ext uri="{0D108BD9-81ED-4DB2-BD59-A6C34878D82A}">
                    <a16:rowId xmlns:a16="http://schemas.microsoft.com/office/drawing/2014/main" val="1877086307"/>
                  </a:ext>
                </a:extLst>
              </a:tr>
              <a:tr h="370840">
                <a:tc>
                  <a:txBody>
                    <a:bodyPr/>
                    <a:lstStyle/>
                    <a:p>
                      <a:r>
                        <a:rPr lang="ja-JP" altLang="en-US" b="0" i="0" dirty="0">
                          <a:solidFill>
                            <a:srgbClr val="1D1C1D"/>
                          </a:solidFill>
                          <a:effectLst/>
                          <a:latin typeface="NotoSansJP"/>
                        </a:rPr>
                        <a:t>無理はしない</a:t>
                      </a:r>
                      <a:r>
                        <a:rPr lang="en-US" altLang="ja-JP" b="0" i="0" dirty="0">
                          <a:solidFill>
                            <a:srgbClr val="1D1C1D"/>
                          </a:solidFill>
                          <a:effectLst/>
                          <a:latin typeface="NotoSansJP"/>
                        </a:rPr>
                        <a:t>:</a:t>
                      </a:r>
                      <a:r>
                        <a:rPr lang="ja-JP" altLang="en-US" b="0" i="0" dirty="0">
                          <a:solidFill>
                            <a:srgbClr val="1D1C1D"/>
                          </a:solidFill>
                          <a:effectLst/>
                          <a:latin typeface="NotoSansJP"/>
                        </a:rPr>
                        <a:t>（心身の健康第一）</a:t>
                      </a:r>
                      <a:endParaRPr kumimoji="1" lang="ja-JP" altLang="en-US" dirty="0"/>
                    </a:p>
                  </a:txBody>
                  <a:tcPr>
                    <a:solidFill>
                      <a:srgbClr val="B8D4D3"/>
                    </a:solidFill>
                  </a:tcPr>
                </a:tc>
                <a:tc>
                  <a:txBody>
                    <a:bodyPr/>
                    <a:lstStyle/>
                    <a:p>
                      <a:pPr algn="ctr"/>
                      <a:r>
                        <a:rPr kumimoji="1" lang="en-US" altLang="ja-JP" dirty="0"/>
                        <a:t>90</a:t>
                      </a:r>
                      <a:r>
                        <a:rPr kumimoji="1" lang="ja-JP" altLang="en-US" dirty="0"/>
                        <a:t>％</a:t>
                      </a:r>
                    </a:p>
                  </a:txBody>
                  <a:tcPr>
                    <a:solidFill>
                      <a:srgbClr val="B8D4D3"/>
                    </a:solidFill>
                  </a:tcPr>
                </a:tc>
                <a:tc>
                  <a:txBody>
                    <a:bodyPr/>
                    <a:lstStyle/>
                    <a:p>
                      <a:pPr algn="ctr"/>
                      <a:r>
                        <a:rPr kumimoji="1" lang="ja-JP" altLang="en-US" dirty="0"/>
                        <a:t>無理せず取り組むことができた</a:t>
                      </a:r>
                    </a:p>
                  </a:txBody>
                  <a:tcPr>
                    <a:solidFill>
                      <a:srgbClr val="B8D4D3"/>
                    </a:solidFill>
                  </a:tcPr>
                </a:tc>
                <a:extLst>
                  <a:ext uri="{0D108BD9-81ED-4DB2-BD59-A6C34878D82A}">
                    <a16:rowId xmlns:a16="http://schemas.microsoft.com/office/drawing/2014/main" val="1815094193"/>
                  </a:ext>
                </a:extLst>
              </a:tr>
              <a:tr h="370840">
                <a:tc>
                  <a:txBody>
                    <a:bodyPr/>
                    <a:lstStyle/>
                    <a:p>
                      <a:r>
                        <a:rPr lang="ja-JP" altLang="en-US" b="0" i="0" dirty="0">
                          <a:solidFill>
                            <a:srgbClr val="1D1C1D"/>
                          </a:solidFill>
                          <a:effectLst/>
                          <a:latin typeface="NotoSansJP"/>
                        </a:rPr>
                        <a:t>日々成長：</a:t>
                      </a:r>
                      <a:r>
                        <a:rPr lang="en-US" altLang="ja-JP" b="0" i="0" dirty="0">
                          <a:solidFill>
                            <a:srgbClr val="1D1C1D"/>
                          </a:solidFill>
                          <a:effectLst/>
                          <a:latin typeface="NotoSansJP"/>
                        </a:rPr>
                        <a:t>1</a:t>
                      </a:r>
                      <a:r>
                        <a:rPr lang="ja-JP" altLang="en-US" b="0" i="0" dirty="0">
                          <a:solidFill>
                            <a:srgbClr val="1D1C1D"/>
                          </a:solidFill>
                          <a:effectLst/>
                          <a:latin typeface="NotoSansJP"/>
                        </a:rPr>
                        <a:t>日</a:t>
                      </a:r>
                      <a:r>
                        <a:rPr lang="en-US" altLang="ja-JP" b="0" i="0" dirty="0">
                          <a:solidFill>
                            <a:srgbClr val="1D1C1D"/>
                          </a:solidFill>
                          <a:effectLst/>
                          <a:latin typeface="NotoSansJP"/>
                        </a:rPr>
                        <a:t>1</a:t>
                      </a:r>
                      <a:r>
                        <a:rPr lang="ja-JP" altLang="en-US" b="0" i="0" dirty="0">
                          <a:solidFill>
                            <a:srgbClr val="1D1C1D"/>
                          </a:solidFill>
                          <a:effectLst/>
                          <a:latin typeface="NotoSansJP"/>
                        </a:rPr>
                        <a:t>つ学んだことをチーム内で共有</a:t>
                      </a:r>
                      <a:endParaRPr kumimoji="1" lang="ja-JP" altLang="en-US" dirty="0"/>
                    </a:p>
                  </a:txBody>
                  <a:tcPr>
                    <a:solidFill>
                      <a:srgbClr val="B8D4D3"/>
                    </a:solidFill>
                  </a:tcPr>
                </a:tc>
                <a:tc>
                  <a:txBody>
                    <a:bodyPr/>
                    <a:lstStyle/>
                    <a:p>
                      <a:pPr algn="ctr"/>
                      <a:r>
                        <a:rPr kumimoji="1" lang="en-US" altLang="ja-JP" dirty="0"/>
                        <a:t>70</a:t>
                      </a:r>
                      <a:r>
                        <a:rPr kumimoji="1" lang="ja-JP" altLang="en-US" dirty="0"/>
                        <a:t>％</a:t>
                      </a:r>
                      <a:endParaRPr kumimoji="1" lang="en-US" altLang="ja-JP" dirty="0"/>
                    </a:p>
                  </a:txBody>
                  <a:tcPr>
                    <a:solidFill>
                      <a:srgbClr val="B8D4D3"/>
                    </a:solidFill>
                  </a:tcPr>
                </a:tc>
                <a:tc>
                  <a:txBody>
                    <a:bodyPr/>
                    <a:lstStyle/>
                    <a:p>
                      <a:pPr algn="ctr"/>
                      <a:r>
                        <a:rPr kumimoji="1" lang="ja-JP" altLang="en-US" dirty="0"/>
                        <a:t>できない日もあったが、ナレッジの共有などを積極的に行うことができた</a:t>
                      </a:r>
                      <a:endParaRPr kumimoji="1" lang="en-US" altLang="ja-JP" dirty="0"/>
                    </a:p>
                  </a:txBody>
                  <a:tcPr>
                    <a:solidFill>
                      <a:srgbClr val="B8D4D3"/>
                    </a:solidFill>
                  </a:tcPr>
                </a:tc>
                <a:extLst>
                  <a:ext uri="{0D108BD9-81ED-4DB2-BD59-A6C34878D82A}">
                    <a16:rowId xmlns:a16="http://schemas.microsoft.com/office/drawing/2014/main" val="28027886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latin typeface="NotoSansJP"/>
                        </a:rPr>
                        <a:t>楽しむ：常に笑顔</a:t>
                      </a:r>
                      <a:endParaRPr lang="en-US" altLang="ja-JP" b="0" i="0" dirty="0">
                        <a:solidFill>
                          <a:srgbClr val="1D1C1D"/>
                        </a:solidFill>
                        <a:effectLst/>
                        <a:latin typeface="NotoSansJP"/>
                      </a:endParaRPr>
                    </a:p>
                  </a:txBody>
                  <a:tcPr>
                    <a:solidFill>
                      <a:srgbClr val="B8D4D3"/>
                    </a:solidFill>
                  </a:tcPr>
                </a:tc>
                <a:tc>
                  <a:txBody>
                    <a:bodyPr/>
                    <a:lstStyle/>
                    <a:p>
                      <a:pPr algn="ctr"/>
                      <a:r>
                        <a:rPr kumimoji="1" lang="en-US" altLang="ja-JP" dirty="0"/>
                        <a:t>100</a:t>
                      </a:r>
                      <a:r>
                        <a:rPr kumimoji="1" lang="ja-JP" altLang="en-US" dirty="0"/>
                        <a:t>％</a:t>
                      </a:r>
                    </a:p>
                  </a:txBody>
                  <a:tcPr>
                    <a:solidFill>
                      <a:srgbClr val="B8D4D3"/>
                    </a:solidFill>
                  </a:tcPr>
                </a:tc>
                <a:tc>
                  <a:txBody>
                    <a:bodyPr/>
                    <a:lstStyle/>
                    <a:p>
                      <a:pPr algn="ctr"/>
                      <a:r>
                        <a:rPr kumimoji="1" lang="ja-JP" altLang="en-US" dirty="0"/>
                        <a:t>笑顔でいることができた</a:t>
                      </a:r>
                      <a:endParaRPr kumimoji="1" lang="en-US" altLang="ja-JP" dirty="0"/>
                    </a:p>
                  </a:txBody>
                  <a:tcPr>
                    <a:solidFill>
                      <a:srgbClr val="B8D4D3"/>
                    </a:solidFill>
                  </a:tcPr>
                </a:tc>
                <a:extLst>
                  <a:ext uri="{0D108BD9-81ED-4DB2-BD59-A6C34878D82A}">
                    <a16:rowId xmlns:a16="http://schemas.microsoft.com/office/drawing/2014/main" val="41985302"/>
                  </a:ext>
                </a:extLst>
              </a:tr>
              <a:tr h="370840">
                <a:tc>
                  <a:txBody>
                    <a:bodyPr/>
                    <a:lstStyle/>
                    <a:p>
                      <a:r>
                        <a:rPr lang="ja-JP" altLang="en-US" b="0" i="0" dirty="0">
                          <a:solidFill>
                            <a:srgbClr val="1D1C1D"/>
                          </a:solidFill>
                          <a:effectLst/>
                          <a:latin typeface="NotoSansJP"/>
                        </a:rPr>
                        <a:t>問題は小さいうちに対処</a:t>
                      </a:r>
                      <a:endParaRPr kumimoji="1" lang="ja-JP" altLang="en-US" dirty="0"/>
                    </a:p>
                  </a:txBody>
                  <a:tcPr>
                    <a:solidFill>
                      <a:srgbClr val="B8D4D3"/>
                    </a:solidFill>
                  </a:tcPr>
                </a:tc>
                <a:tc>
                  <a:txBody>
                    <a:bodyPr/>
                    <a:lstStyle/>
                    <a:p>
                      <a:pPr algn="ctr"/>
                      <a:r>
                        <a:rPr kumimoji="1" lang="en-US" altLang="ja-JP" dirty="0"/>
                        <a:t>80</a:t>
                      </a:r>
                      <a:r>
                        <a:rPr kumimoji="1" lang="ja-JP" altLang="en-US" dirty="0"/>
                        <a:t>％</a:t>
                      </a:r>
                    </a:p>
                  </a:txBody>
                  <a:tcPr>
                    <a:solidFill>
                      <a:srgbClr val="B8D4D3"/>
                    </a:solidFill>
                  </a:tcPr>
                </a:tc>
                <a:tc>
                  <a:txBody>
                    <a:bodyPr/>
                    <a:lstStyle/>
                    <a:p>
                      <a:pPr algn="ctr"/>
                      <a:r>
                        <a:rPr kumimoji="1" lang="ja-JP" altLang="en-US" dirty="0"/>
                        <a:t>進捗を確認し合い活動できた</a:t>
                      </a:r>
                    </a:p>
                  </a:txBody>
                  <a:tcPr>
                    <a:solidFill>
                      <a:srgbClr val="B8D4D3"/>
                    </a:solidFill>
                  </a:tcPr>
                </a:tc>
                <a:extLst>
                  <a:ext uri="{0D108BD9-81ED-4DB2-BD59-A6C34878D82A}">
                    <a16:rowId xmlns:a16="http://schemas.microsoft.com/office/drawing/2014/main" val="3805465469"/>
                  </a:ext>
                </a:extLst>
              </a:tr>
              <a:tr h="370840">
                <a:tc>
                  <a:txBody>
                    <a:bodyPr/>
                    <a:lstStyle/>
                    <a:p>
                      <a:r>
                        <a:rPr lang="en-US" altLang="ja-JP" b="0" i="0" dirty="0">
                          <a:solidFill>
                            <a:srgbClr val="1D1C1D"/>
                          </a:solidFill>
                          <a:effectLst/>
                          <a:latin typeface="NotoSansJP"/>
                        </a:rPr>
                        <a:t>10</a:t>
                      </a:r>
                      <a:r>
                        <a:rPr lang="ja-JP" altLang="en-US" b="0" i="0" dirty="0">
                          <a:solidFill>
                            <a:srgbClr val="1D1C1D"/>
                          </a:solidFill>
                          <a:effectLst/>
                          <a:latin typeface="NotoSansJP"/>
                        </a:rPr>
                        <a:t>分考えて無理なら聞く</a:t>
                      </a:r>
                      <a:endParaRPr kumimoji="1" lang="ja-JP" altLang="en-US" dirty="0"/>
                    </a:p>
                  </a:txBody>
                  <a:tcPr>
                    <a:solidFill>
                      <a:srgbClr val="B8D4D3"/>
                    </a:solidFill>
                  </a:tcPr>
                </a:tc>
                <a:tc>
                  <a:txBody>
                    <a:bodyPr/>
                    <a:lstStyle/>
                    <a:p>
                      <a:pPr algn="ctr"/>
                      <a:r>
                        <a:rPr kumimoji="1" lang="en-US" altLang="ja-JP" dirty="0"/>
                        <a:t>80</a:t>
                      </a:r>
                      <a:r>
                        <a:rPr kumimoji="1" lang="ja-JP" altLang="en-US" dirty="0"/>
                        <a:t>％</a:t>
                      </a:r>
                    </a:p>
                  </a:txBody>
                  <a:tcPr>
                    <a:solidFill>
                      <a:srgbClr val="B8D4D3"/>
                    </a:solidFill>
                  </a:tcPr>
                </a:tc>
                <a:tc>
                  <a:txBody>
                    <a:bodyPr/>
                    <a:lstStyle/>
                    <a:p>
                      <a:pPr algn="ctr"/>
                      <a:r>
                        <a:rPr kumimoji="1" lang="ja-JP" altLang="en-US" dirty="0"/>
                        <a:t>チーム内で教え合うことができた</a:t>
                      </a:r>
                      <a:endParaRPr kumimoji="1" lang="en-US" altLang="ja-JP" dirty="0"/>
                    </a:p>
                  </a:txBody>
                  <a:tcPr>
                    <a:solidFill>
                      <a:srgbClr val="B8D4D3"/>
                    </a:solidFill>
                  </a:tcPr>
                </a:tc>
                <a:extLst>
                  <a:ext uri="{0D108BD9-81ED-4DB2-BD59-A6C34878D82A}">
                    <a16:rowId xmlns:a16="http://schemas.microsoft.com/office/drawing/2014/main" val="3007373460"/>
                  </a:ext>
                </a:extLst>
              </a:tr>
              <a:tr h="370840">
                <a:tc>
                  <a:txBody>
                    <a:bodyPr/>
                    <a:lstStyle/>
                    <a:p>
                      <a:r>
                        <a:rPr lang="ja-JP" altLang="en-US" b="0" i="0" dirty="0">
                          <a:solidFill>
                            <a:srgbClr val="1D1C1D"/>
                          </a:solidFill>
                          <a:effectLst/>
                          <a:latin typeface="NotoSansJP"/>
                        </a:rPr>
                        <a:t>量より質だけど量を減らす努力は怠らない</a:t>
                      </a:r>
                      <a:endParaRPr kumimoji="1" lang="ja-JP" altLang="en-US" dirty="0"/>
                    </a:p>
                  </a:txBody>
                  <a:tcPr>
                    <a:solidFill>
                      <a:srgbClr val="B8D4D3"/>
                    </a:solidFill>
                  </a:tcPr>
                </a:tc>
                <a:tc>
                  <a:txBody>
                    <a:bodyPr/>
                    <a:lstStyle/>
                    <a:p>
                      <a:pPr algn="ctr"/>
                      <a:r>
                        <a:rPr kumimoji="1" lang="en-US" altLang="ja-JP" dirty="0"/>
                        <a:t>70</a:t>
                      </a:r>
                      <a:r>
                        <a:rPr kumimoji="1" lang="ja-JP" altLang="en-US" dirty="0"/>
                        <a:t>％</a:t>
                      </a:r>
                    </a:p>
                  </a:txBody>
                  <a:tcPr>
                    <a:solidFill>
                      <a:srgbClr val="B8D4D3"/>
                    </a:solidFill>
                  </a:tcPr>
                </a:tc>
                <a:tc>
                  <a:txBody>
                    <a:bodyPr/>
                    <a:lstStyle/>
                    <a:p>
                      <a:pPr algn="ctr"/>
                      <a:r>
                        <a:rPr kumimoji="1" lang="ja-JP" altLang="en-US" dirty="0"/>
                        <a:t>効率化を意識することができたが上手くいかないこともあった</a:t>
                      </a:r>
                    </a:p>
                  </a:txBody>
                  <a:tcPr>
                    <a:solidFill>
                      <a:srgbClr val="B8D4D3"/>
                    </a:solidFill>
                  </a:tcPr>
                </a:tc>
                <a:extLst>
                  <a:ext uri="{0D108BD9-81ED-4DB2-BD59-A6C34878D82A}">
                    <a16:rowId xmlns:a16="http://schemas.microsoft.com/office/drawing/2014/main" val="652140619"/>
                  </a:ext>
                </a:extLst>
              </a:tr>
              <a:tr h="370840">
                <a:tc>
                  <a:txBody>
                    <a:bodyPr/>
                    <a:lstStyle/>
                    <a:p>
                      <a:r>
                        <a:rPr lang="ja-JP" altLang="en-US" b="0" i="0" dirty="0">
                          <a:solidFill>
                            <a:srgbClr val="1D1C1D"/>
                          </a:solidFill>
                          <a:effectLst/>
                          <a:latin typeface="NotoSansJP"/>
                        </a:rPr>
                        <a:t>誰かの意見に</a:t>
                      </a:r>
                      <a:r>
                        <a:rPr lang="en-US" altLang="ja-JP" b="0" i="0" dirty="0">
                          <a:solidFill>
                            <a:srgbClr val="1D1C1D"/>
                          </a:solidFill>
                          <a:effectLst/>
                          <a:latin typeface="NotoSansJP"/>
                        </a:rPr>
                        <a:t>NO</a:t>
                      </a:r>
                      <a:r>
                        <a:rPr lang="ja-JP" altLang="en-US" b="0" i="0" dirty="0">
                          <a:solidFill>
                            <a:srgbClr val="1D1C1D"/>
                          </a:solidFill>
                          <a:effectLst/>
                          <a:latin typeface="NotoSansJP"/>
                        </a:rPr>
                        <a:t>を言うときはそれに対して考えを言う</a:t>
                      </a:r>
                      <a:endParaRPr kumimoji="1" lang="ja-JP" altLang="en-US" dirty="0"/>
                    </a:p>
                  </a:txBody>
                  <a:tcPr>
                    <a:solidFill>
                      <a:srgbClr val="B8D4D3"/>
                    </a:solidFill>
                  </a:tcPr>
                </a:tc>
                <a:tc>
                  <a:txBody>
                    <a:bodyPr/>
                    <a:lstStyle/>
                    <a:p>
                      <a:pPr algn="ctr"/>
                      <a:r>
                        <a:rPr kumimoji="1" lang="en-US" altLang="ja-JP" dirty="0"/>
                        <a:t>90</a:t>
                      </a:r>
                      <a:r>
                        <a:rPr kumimoji="1" lang="ja-JP" altLang="en-US" dirty="0"/>
                        <a:t>％</a:t>
                      </a:r>
                    </a:p>
                  </a:txBody>
                  <a:tcPr>
                    <a:solidFill>
                      <a:srgbClr val="B8D4D3"/>
                    </a:solidFill>
                  </a:tcPr>
                </a:tc>
                <a:tc>
                  <a:txBody>
                    <a:bodyPr/>
                    <a:lstStyle/>
                    <a:p>
                      <a:pPr algn="ctr"/>
                      <a:r>
                        <a:rPr kumimoji="1" lang="ja-JP" altLang="en-US" dirty="0"/>
                        <a:t>心地よいコミュニケーションを意識できた</a:t>
                      </a:r>
                    </a:p>
                  </a:txBody>
                  <a:tcPr>
                    <a:solidFill>
                      <a:srgbClr val="B8D4D3"/>
                    </a:solidFill>
                  </a:tcPr>
                </a:tc>
                <a:extLst>
                  <a:ext uri="{0D108BD9-81ED-4DB2-BD59-A6C34878D82A}">
                    <a16:rowId xmlns:a16="http://schemas.microsoft.com/office/drawing/2014/main" val="1143228146"/>
                  </a:ext>
                </a:extLst>
              </a:tr>
              <a:tr h="370840">
                <a:tc>
                  <a:txBody>
                    <a:bodyPr/>
                    <a:lstStyle/>
                    <a:p>
                      <a:r>
                        <a:rPr lang="ja-JP" altLang="en-US" b="0" i="0" dirty="0">
                          <a:solidFill>
                            <a:srgbClr val="1D1C1D"/>
                          </a:solidFill>
                          <a:effectLst/>
                          <a:latin typeface="NotoSansJP"/>
                        </a:rPr>
                        <a:t>文字で打つときは冷たくならない意識</a:t>
                      </a:r>
                      <a:endParaRPr kumimoji="1" lang="ja-JP" altLang="en-US" dirty="0"/>
                    </a:p>
                  </a:txBody>
                  <a:tcPr>
                    <a:solidFill>
                      <a:srgbClr val="B8D4D3"/>
                    </a:solidFill>
                  </a:tcPr>
                </a:tc>
                <a:tc>
                  <a:txBody>
                    <a:bodyPr/>
                    <a:lstStyle/>
                    <a:p>
                      <a:pPr algn="ctr"/>
                      <a:r>
                        <a:rPr kumimoji="1" lang="en-US" altLang="ja-JP" dirty="0"/>
                        <a:t>100</a:t>
                      </a:r>
                      <a:r>
                        <a:rPr kumimoji="1" lang="ja-JP" altLang="en-US" dirty="0"/>
                        <a:t>％</a:t>
                      </a:r>
                    </a:p>
                  </a:txBody>
                  <a:tcPr>
                    <a:solidFill>
                      <a:srgbClr val="B8D4D3"/>
                    </a:solidFill>
                  </a:tcPr>
                </a:tc>
                <a:tc>
                  <a:txBody>
                    <a:bodyPr/>
                    <a:lstStyle/>
                    <a:p>
                      <a:pPr algn="ctr"/>
                      <a:r>
                        <a:rPr kumimoji="1" lang="ja-JP" altLang="en-US" dirty="0"/>
                        <a:t>絵文字などを使うように心掛けた</a:t>
                      </a:r>
                    </a:p>
                  </a:txBody>
                  <a:tcPr>
                    <a:solidFill>
                      <a:srgbClr val="B8D4D3"/>
                    </a:solidFill>
                  </a:tcPr>
                </a:tc>
                <a:extLst>
                  <a:ext uri="{0D108BD9-81ED-4DB2-BD59-A6C34878D82A}">
                    <a16:rowId xmlns:a16="http://schemas.microsoft.com/office/drawing/2014/main" val="2768552867"/>
                  </a:ext>
                </a:extLst>
              </a:tr>
            </a:tbl>
          </a:graphicData>
        </a:graphic>
      </p:graphicFrame>
      <p:sp>
        <p:nvSpPr>
          <p:cNvPr id="4" name="フリーフォーム: 図形 3">
            <a:extLst>
              <a:ext uri="{FF2B5EF4-FFF2-40B4-BE49-F238E27FC236}">
                <a16:creationId xmlns:a16="http://schemas.microsoft.com/office/drawing/2014/main" id="{B1CD87FE-2932-409F-BB0E-575C9AFFC248}"/>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25764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10000"/>
          </a:bodyPr>
          <a:lstStyle/>
          <a:p>
            <a:endParaRPr kumimoji="1" lang="en-US" altLang="ja-JP" dirty="0">
              <a:solidFill>
                <a:srgbClr val="818076"/>
              </a:solidFill>
            </a:endParaRPr>
          </a:p>
          <a:p>
            <a:endParaRPr kumimoji="1" lang="en-US" altLang="ja-JP" dirty="0">
              <a:solidFill>
                <a:srgbClr val="818076"/>
              </a:solidFill>
            </a:endParaRPr>
          </a:p>
          <a:p>
            <a:r>
              <a:rPr lang="ja-JP" altLang="en-US" sz="2600" dirty="0">
                <a:solidFill>
                  <a:srgbClr val="230647"/>
                </a:solidFill>
              </a:rPr>
              <a:t>快適な</a:t>
            </a:r>
            <a:r>
              <a:rPr lang="en-US" altLang="ja-JP" sz="2600" dirty="0">
                <a:solidFill>
                  <a:srgbClr val="230647"/>
                </a:solidFill>
              </a:rPr>
              <a:t>1</a:t>
            </a:r>
            <a:r>
              <a:rPr lang="ja-JP" altLang="en-US" sz="2600" dirty="0">
                <a:solidFill>
                  <a:srgbClr val="230647"/>
                </a:solidFill>
              </a:rPr>
              <a:t>日の始まりをあなたに</a:t>
            </a:r>
            <a:endParaRPr lang="en-US" altLang="ja-JP" sz="2600" dirty="0">
              <a:solidFill>
                <a:srgbClr val="230647"/>
              </a:solidFill>
            </a:endParaRPr>
          </a:p>
          <a:p>
            <a:endParaRPr lang="en-US" altLang="ja-JP" sz="2600" dirty="0">
              <a:solidFill>
                <a:srgbClr val="230647"/>
              </a:solidFill>
            </a:endParaRPr>
          </a:p>
          <a:p>
            <a:r>
              <a:rPr lang="ja-JP" altLang="en-US" sz="2600" dirty="0">
                <a:solidFill>
                  <a:srgbClr val="230647"/>
                </a:solidFill>
              </a:rPr>
              <a:t>チーム</a:t>
            </a:r>
            <a:r>
              <a:rPr lang="en-US" altLang="ja-JP" sz="2600" dirty="0">
                <a:solidFill>
                  <a:srgbClr val="230647"/>
                </a:solidFill>
              </a:rPr>
              <a:t>A</a:t>
            </a:r>
            <a:r>
              <a:rPr lang="ja-JP" altLang="en-US" sz="2600" dirty="0">
                <a:solidFill>
                  <a:srgbClr val="230647"/>
                </a:solidFill>
              </a:rPr>
              <a:t>型</a:t>
            </a:r>
            <a:endParaRPr lang="en-US" altLang="ja-JP" sz="26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2666226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DA58CF-B4A9-4C4E-8715-9CF14478E7DA}"/>
              </a:ext>
            </a:extLst>
          </p:cNvPr>
          <p:cNvSpPr>
            <a:spLocks noGrp="1"/>
          </p:cNvSpPr>
          <p:nvPr>
            <p:ph type="title"/>
          </p:nvPr>
        </p:nvSpPr>
        <p:spPr/>
        <p:txBody>
          <a:bodyPr/>
          <a:lstStyle/>
          <a:p>
            <a:r>
              <a:rPr kumimoji="1" lang="ja-JP" altLang="en-US" b="1" dirty="0"/>
              <a:t>　ナレッジとして学びを共有</a:t>
            </a:r>
          </a:p>
        </p:txBody>
      </p:sp>
      <p:pic>
        <p:nvPicPr>
          <p:cNvPr id="7" name="図 6">
            <a:extLst>
              <a:ext uri="{FF2B5EF4-FFF2-40B4-BE49-F238E27FC236}">
                <a16:creationId xmlns:a16="http://schemas.microsoft.com/office/drawing/2014/main" id="{27BA01A5-3694-4C34-BE7D-0DC96CFE1060}"/>
              </a:ext>
            </a:extLst>
          </p:cNvPr>
          <p:cNvPicPr>
            <a:picLocks noChangeAspect="1"/>
          </p:cNvPicPr>
          <p:nvPr/>
        </p:nvPicPr>
        <p:blipFill>
          <a:blip r:embed="rId3"/>
          <a:stretch>
            <a:fillRect/>
          </a:stretch>
        </p:blipFill>
        <p:spPr>
          <a:xfrm>
            <a:off x="1199081" y="1498067"/>
            <a:ext cx="9989063" cy="2235315"/>
          </a:xfrm>
          <a:prstGeom prst="rect">
            <a:avLst/>
          </a:prstGeom>
        </p:spPr>
      </p:pic>
      <p:pic>
        <p:nvPicPr>
          <p:cNvPr id="5" name="コンテンツ プレースホルダー 4">
            <a:extLst>
              <a:ext uri="{FF2B5EF4-FFF2-40B4-BE49-F238E27FC236}">
                <a16:creationId xmlns:a16="http://schemas.microsoft.com/office/drawing/2014/main" id="{0C340F2A-5E6A-4E11-AC3C-1AB2F1E892C6}"/>
              </a:ext>
            </a:extLst>
          </p:cNvPr>
          <p:cNvPicPr>
            <a:picLocks noGrp="1" noChangeAspect="1"/>
          </p:cNvPicPr>
          <p:nvPr>
            <p:ph idx="1"/>
          </p:nvPr>
        </p:nvPicPr>
        <p:blipFill rotWithShape="1">
          <a:blip r:embed="rId4"/>
          <a:srcRect b="51009"/>
          <a:stretch/>
        </p:blipFill>
        <p:spPr>
          <a:xfrm>
            <a:off x="1199081" y="4120438"/>
            <a:ext cx="4682114" cy="1972353"/>
          </a:xfrm>
        </p:spPr>
      </p:pic>
      <p:pic>
        <p:nvPicPr>
          <p:cNvPr id="4" name="図 3">
            <a:extLst>
              <a:ext uri="{FF2B5EF4-FFF2-40B4-BE49-F238E27FC236}">
                <a16:creationId xmlns:a16="http://schemas.microsoft.com/office/drawing/2014/main" id="{318B352B-3496-48BF-A189-10827F608AC0}"/>
              </a:ext>
            </a:extLst>
          </p:cNvPr>
          <p:cNvPicPr>
            <a:picLocks noChangeAspect="1"/>
          </p:cNvPicPr>
          <p:nvPr/>
        </p:nvPicPr>
        <p:blipFill>
          <a:blip r:embed="rId5"/>
          <a:stretch>
            <a:fillRect/>
          </a:stretch>
        </p:blipFill>
        <p:spPr>
          <a:xfrm>
            <a:off x="6310807" y="4120438"/>
            <a:ext cx="4877337" cy="1972352"/>
          </a:xfrm>
          <a:prstGeom prst="rect">
            <a:avLst/>
          </a:prstGeom>
        </p:spPr>
      </p:pic>
      <p:sp>
        <p:nvSpPr>
          <p:cNvPr id="8" name="フリーフォーム: 図形 7">
            <a:extLst>
              <a:ext uri="{FF2B5EF4-FFF2-40B4-BE49-F238E27FC236}">
                <a16:creationId xmlns:a16="http://schemas.microsoft.com/office/drawing/2014/main" id="{76B79A31-21E4-4243-839D-66CDB1676D1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3" name="テキスト ボックス 2">
            <a:extLst>
              <a:ext uri="{FF2B5EF4-FFF2-40B4-BE49-F238E27FC236}">
                <a16:creationId xmlns:a16="http://schemas.microsoft.com/office/drawing/2014/main" id="{F8DA9819-8DEA-4833-AD13-45BC74665726}"/>
              </a:ext>
            </a:extLst>
          </p:cNvPr>
          <p:cNvSpPr txBox="1"/>
          <p:nvPr/>
        </p:nvSpPr>
        <p:spPr>
          <a:xfrm>
            <a:off x="2434975" y="6308333"/>
            <a:ext cx="6688477" cy="461665"/>
          </a:xfrm>
          <a:prstGeom prst="rect">
            <a:avLst/>
          </a:prstGeom>
          <a:noFill/>
        </p:spPr>
        <p:txBody>
          <a:bodyPr wrap="square" rtlCol="0">
            <a:spAutoFit/>
          </a:bodyPr>
          <a:lstStyle/>
          <a:p>
            <a:pPr algn="ctr"/>
            <a:r>
              <a:rPr kumimoji="1" lang="en-US" altLang="ja-JP" sz="2400" dirty="0"/>
              <a:t>6</a:t>
            </a:r>
            <a:r>
              <a:rPr kumimoji="1" lang="ja-JP" altLang="en-US" sz="2400" dirty="0"/>
              <a:t>月の総ナレッジ数</a:t>
            </a:r>
            <a:r>
              <a:rPr kumimoji="1" lang="en-US" altLang="ja-JP" sz="2400" dirty="0"/>
              <a:t>:14</a:t>
            </a:r>
            <a:r>
              <a:rPr kumimoji="1" lang="ja-JP" altLang="en-US" sz="2400" dirty="0"/>
              <a:t>個</a:t>
            </a:r>
            <a:r>
              <a:rPr kumimoji="1" lang="en-US" altLang="ja-JP" sz="2400" dirty="0"/>
              <a:t>(</a:t>
            </a:r>
            <a:r>
              <a:rPr kumimoji="1" lang="ja-JP" altLang="en-US" sz="2400" dirty="0"/>
              <a:t>現時点</a:t>
            </a:r>
            <a:r>
              <a:rPr kumimoji="1" lang="en-US" altLang="ja-JP" sz="2400" dirty="0"/>
              <a:t>)</a:t>
            </a:r>
            <a:endParaRPr kumimoji="1" lang="ja-JP" altLang="en-US" sz="2400" dirty="0"/>
          </a:p>
        </p:txBody>
      </p:sp>
    </p:spTree>
    <p:extLst>
      <p:ext uri="{BB962C8B-B14F-4D97-AF65-F5344CB8AC3E}">
        <p14:creationId xmlns:p14="http://schemas.microsoft.com/office/powerpoint/2010/main" val="2116657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AEA60-CE94-43F6-AED6-935CBCF49B2E}"/>
              </a:ext>
            </a:extLst>
          </p:cNvPr>
          <p:cNvSpPr>
            <a:spLocks noGrp="1"/>
          </p:cNvSpPr>
          <p:nvPr>
            <p:ph type="title"/>
          </p:nvPr>
        </p:nvSpPr>
        <p:spPr/>
        <p:txBody>
          <a:bodyPr/>
          <a:lstStyle/>
          <a:p>
            <a:r>
              <a:rPr kumimoji="1" lang="ja-JP" altLang="en-US" b="1" dirty="0"/>
              <a:t>　苦手克服</a:t>
            </a:r>
          </a:p>
        </p:txBody>
      </p:sp>
      <p:sp>
        <p:nvSpPr>
          <p:cNvPr id="3" name="コンテンツ プレースホルダー 2">
            <a:extLst>
              <a:ext uri="{FF2B5EF4-FFF2-40B4-BE49-F238E27FC236}">
                <a16:creationId xmlns:a16="http://schemas.microsoft.com/office/drawing/2014/main" id="{E0F5CC23-9931-46D6-A6CA-FE9A6666EECF}"/>
              </a:ext>
            </a:extLst>
          </p:cNvPr>
          <p:cNvSpPr>
            <a:spLocks noGrp="1"/>
          </p:cNvSpPr>
          <p:nvPr>
            <p:ph idx="1"/>
          </p:nvPr>
        </p:nvSpPr>
        <p:spPr/>
        <p:txBody>
          <a:bodyPr/>
          <a:lstStyle/>
          <a:p>
            <a:r>
              <a:rPr kumimoji="1" lang="ja-JP" altLang="en-US" dirty="0"/>
              <a:t>あえて苦手な部分にもチャレンジ</a:t>
            </a:r>
            <a:endParaRPr kumimoji="1" lang="en-US" altLang="ja-JP" dirty="0"/>
          </a:p>
          <a:p>
            <a:r>
              <a:rPr lang="ja-JP" altLang="en-US" dirty="0"/>
              <a:t>全員がプログラムを触り成長できるような環境づくり</a:t>
            </a:r>
            <a:endParaRPr lang="en-US" altLang="ja-JP" dirty="0"/>
          </a:p>
        </p:txBody>
      </p:sp>
      <p:sp>
        <p:nvSpPr>
          <p:cNvPr id="4" name="フリーフォーム: 図形 3">
            <a:extLst>
              <a:ext uri="{FF2B5EF4-FFF2-40B4-BE49-F238E27FC236}">
                <a16:creationId xmlns:a16="http://schemas.microsoft.com/office/drawing/2014/main" id="{3B35DA4A-224D-44EB-82B4-CD33311DBAC1}"/>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descr="アイコン&#10;&#10;自動的に生成された説明">
            <a:extLst>
              <a:ext uri="{FF2B5EF4-FFF2-40B4-BE49-F238E27FC236}">
                <a16:creationId xmlns:a16="http://schemas.microsoft.com/office/drawing/2014/main" id="{CC06A0F2-62B0-449E-9EEF-0948B4892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332" y="2989779"/>
            <a:ext cx="4209468" cy="3683285"/>
          </a:xfrm>
          <a:prstGeom prst="rect">
            <a:avLst/>
          </a:prstGeom>
        </p:spPr>
      </p:pic>
    </p:spTree>
    <p:extLst>
      <p:ext uri="{BB962C8B-B14F-4D97-AF65-F5344CB8AC3E}">
        <p14:creationId xmlns:p14="http://schemas.microsoft.com/office/powerpoint/2010/main" val="975779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DD5F89-B784-4779-A538-47ECE3F498AC}"/>
              </a:ext>
            </a:extLst>
          </p:cNvPr>
          <p:cNvSpPr>
            <a:spLocks noGrp="1"/>
          </p:cNvSpPr>
          <p:nvPr>
            <p:ph type="title"/>
          </p:nvPr>
        </p:nvSpPr>
        <p:spPr/>
        <p:txBody>
          <a:bodyPr/>
          <a:lstStyle/>
          <a:p>
            <a:r>
              <a:rPr kumimoji="1" lang="ja-JP" altLang="en-US" b="1" dirty="0"/>
              <a:t>　その他グループとしての工夫</a:t>
            </a:r>
          </a:p>
        </p:txBody>
      </p:sp>
      <p:sp>
        <p:nvSpPr>
          <p:cNvPr id="3" name="コンテンツ プレースホルダー 2">
            <a:extLst>
              <a:ext uri="{FF2B5EF4-FFF2-40B4-BE49-F238E27FC236}">
                <a16:creationId xmlns:a16="http://schemas.microsoft.com/office/drawing/2014/main" id="{FF6BB35B-4F0A-4803-AE30-4B0F050692FB}"/>
              </a:ext>
            </a:extLst>
          </p:cNvPr>
          <p:cNvSpPr>
            <a:spLocks noGrp="1"/>
          </p:cNvSpPr>
          <p:nvPr>
            <p:ph idx="1"/>
          </p:nvPr>
        </p:nvSpPr>
        <p:spPr/>
        <p:txBody>
          <a:bodyPr/>
          <a:lstStyle/>
          <a:p>
            <a:r>
              <a:rPr kumimoji="1" lang="ja-JP" altLang="en-US" sz="2400" dirty="0"/>
              <a:t>進捗管理</a:t>
            </a:r>
            <a:r>
              <a:rPr kumimoji="1" lang="en-US" altLang="ja-JP" sz="2400" dirty="0"/>
              <a:t>Excel</a:t>
            </a:r>
            <a:r>
              <a:rPr kumimoji="1" lang="ja-JP" altLang="en-US" sz="2400" dirty="0"/>
              <a:t>ファイル</a:t>
            </a:r>
            <a:endParaRPr kumimoji="1" lang="en-US" altLang="ja-JP" sz="2400" dirty="0"/>
          </a:p>
          <a:p>
            <a:r>
              <a:rPr lang="ja-JP" altLang="en-US" sz="2400" dirty="0"/>
              <a:t>議事録</a:t>
            </a:r>
            <a:endParaRPr lang="en-US" altLang="ja-JP" sz="2400" dirty="0"/>
          </a:p>
          <a:p>
            <a:r>
              <a:rPr lang="ja-JP" altLang="en-US" sz="2400" dirty="0"/>
              <a:t>オンラインで工夫してコミュニケーション取った</a:t>
            </a:r>
            <a:endParaRPr lang="en-US" altLang="ja-JP" sz="2400" dirty="0"/>
          </a:p>
          <a:p>
            <a:pPr marL="0" indent="0">
              <a:buNone/>
            </a:pPr>
            <a:endParaRPr lang="en-US" altLang="ja-JP" dirty="0"/>
          </a:p>
        </p:txBody>
      </p:sp>
      <p:sp>
        <p:nvSpPr>
          <p:cNvPr id="4" name="フリーフォーム: 図形 3">
            <a:extLst>
              <a:ext uri="{FF2B5EF4-FFF2-40B4-BE49-F238E27FC236}">
                <a16:creationId xmlns:a16="http://schemas.microsoft.com/office/drawing/2014/main" id="{5DB68000-CAA8-4435-BD2F-77C2D9218949}"/>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pic>
        <p:nvPicPr>
          <p:cNvPr id="6" name="図 5">
            <a:extLst>
              <a:ext uri="{FF2B5EF4-FFF2-40B4-BE49-F238E27FC236}">
                <a16:creationId xmlns:a16="http://schemas.microsoft.com/office/drawing/2014/main" id="{28D226E3-4813-4818-8C99-0E9A194B17F2}"/>
              </a:ext>
            </a:extLst>
          </p:cNvPr>
          <p:cNvPicPr>
            <a:picLocks noChangeAspect="1"/>
          </p:cNvPicPr>
          <p:nvPr/>
        </p:nvPicPr>
        <p:blipFill rotWithShape="1">
          <a:blip r:embed="rId3"/>
          <a:srcRect t="25050"/>
          <a:stretch/>
        </p:blipFill>
        <p:spPr>
          <a:xfrm>
            <a:off x="2630184" y="3101588"/>
            <a:ext cx="9395351" cy="3654830"/>
          </a:xfrm>
          <a:prstGeom prst="rect">
            <a:avLst/>
          </a:prstGeom>
        </p:spPr>
      </p:pic>
    </p:spTree>
    <p:extLst>
      <p:ext uri="{BB962C8B-B14F-4D97-AF65-F5344CB8AC3E}">
        <p14:creationId xmlns:p14="http://schemas.microsoft.com/office/powerpoint/2010/main" val="823699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1A35D-232F-4F5D-9CAD-EB8C95979AB2}"/>
              </a:ext>
            </a:extLst>
          </p:cNvPr>
          <p:cNvSpPr>
            <a:spLocks noGrp="1"/>
          </p:cNvSpPr>
          <p:nvPr>
            <p:ph type="title"/>
          </p:nvPr>
        </p:nvSpPr>
        <p:spPr/>
        <p:txBody>
          <a:bodyPr/>
          <a:lstStyle/>
          <a:p>
            <a:r>
              <a:rPr kumimoji="1" lang="ja-JP" altLang="en-US" dirty="0"/>
              <a:t>苦労したこと</a:t>
            </a:r>
            <a:r>
              <a:rPr kumimoji="1" lang="en-US" altLang="ja-JP" dirty="0"/>
              <a:t>/</a:t>
            </a:r>
            <a:r>
              <a:rPr kumimoji="1" lang="ja-JP" altLang="en-US" dirty="0"/>
              <a:t>楽しかったこと</a:t>
            </a:r>
          </a:p>
        </p:txBody>
      </p:sp>
      <p:sp>
        <p:nvSpPr>
          <p:cNvPr id="3" name="コンテンツ プレースホルダー 2">
            <a:extLst>
              <a:ext uri="{FF2B5EF4-FFF2-40B4-BE49-F238E27FC236}">
                <a16:creationId xmlns:a16="http://schemas.microsoft.com/office/drawing/2014/main" id="{35B27A29-8C5B-409C-A95E-581C009813F6}"/>
              </a:ext>
            </a:extLst>
          </p:cNvPr>
          <p:cNvSpPr>
            <a:spLocks noGrp="1"/>
          </p:cNvSpPr>
          <p:nvPr>
            <p:ph idx="1"/>
          </p:nvPr>
        </p:nvSpPr>
        <p:spPr/>
        <p:txBody>
          <a:bodyPr/>
          <a:lstStyle/>
          <a:p>
            <a:r>
              <a:rPr kumimoji="1" lang="ja-JP" altLang="en-US" dirty="0"/>
              <a:t>個人で話す？</a:t>
            </a:r>
          </a:p>
        </p:txBody>
      </p:sp>
    </p:spTree>
    <p:extLst>
      <p:ext uri="{BB962C8B-B14F-4D97-AF65-F5344CB8AC3E}">
        <p14:creationId xmlns:p14="http://schemas.microsoft.com/office/powerpoint/2010/main" val="152269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39F3C1-73D2-43AF-97EA-423EC817BBC1}"/>
              </a:ext>
            </a:extLst>
          </p:cNvPr>
          <p:cNvSpPr>
            <a:spLocks noGrp="1"/>
          </p:cNvSpPr>
          <p:nvPr>
            <p:ph type="title"/>
          </p:nvPr>
        </p:nvSpPr>
        <p:spPr/>
        <p:txBody>
          <a:bodyPr/>
          <a:lstStyle/>
          <a:p>
            <a:r>
              <a:rPr kumimoji="1" lang="ja-JP" altLang="en-US" dirty="0"/>
              <a:t>　</a:t>
            </a:r>
            <a:r>
              <a:rPr kumimoji="1" lang="ja-JP" altLang="en-US" b="1" dirty="0"/>
              <a:t>反省点</a:t>
            </a:r>
          </a:p>
        </p:txBody>
      </p:sp>
      <p:sp>
        <p:nvSpPr>
          <p:cNvPr id="3" name="コンテンツ プレースホルダー 2">
            <a:extLst>
              <a:ext uri="{FF2B5EF4-FFF2-40B4-BE49-F238E27FC236}">
                <a16:creationId xmlns:a16="http://schemas.microsoft.com/office/drawing/2014/main" id="{BB635517-992A-45F7-81A3-1CE70D65F4A7}"/>
              </a:ext>
            </a:extLst>
          </p:cNvPr>
          <p:cNvSpPr>
            <a:spLocks noGrp="1"/>
          </p:cNvSpPr>
          <p:nvPr>
            <p:ph idx="1"/>
          </p:nvPr>
        </p:nvSpPr>
        <p:spPr/>
        <p:txBody>
          <a:bodyPr>
            <a:normAutofit fontScale="92500" lnSpcReduction="20000"/>
          </a:bodyPr>
          <a:lstStyle/>
          <a:p>
            <a:pPr marL="0" indent="0">
              <a:buNone/>
            </a:pPr>
            <a:endParaRPr lang="en-US" altLang="ja-JP" dirty="0"/>
          </a:p>
          <a:p>
            <a:r>
              <a:rPr kumimoji="1" lang="ja-JP" altLang="en-US" b="1" dirty="0"/>
              <a:t>スケジュール管理</a:t>
            </a:r>
            <a:endParaRPr kumimoji="1" lang="en-US" altLang="ja-JP" b="1" dirty="0"/>
          </a:p>
          <a:p>
            <a:pPr marL="0" indent="0">
              <a:buNone/>
            </a:pPr>
            <a:r>
              <a:rPr lang="ja-JP" altLang="en-US" dirty="0"/>
              <a:t>　</a:t>
            </a:r>
            <a:r>
              <a:rPr kumimoji="1" lang="ja-JP" altLang="en-US" dirty="0"/>
              <a:t>→時間に追われて実装したい機能が完成できなかった</a:t>
            </a:r>
            <a:endParaRPr kumimoji="1" lang="en-US" altLang="ja-JP" dirty="0"/>
          </a:p>
          <a:p>
            <a:pPr marL="0" indent="0">
              <a:buNone/>
            </a:pPr>
            <a:endParaRPr kumimoji="1" lang="en-US" altLang="ja-JP" dirty="0"/>
          </a:p>
          <a:p>
            <a:r>
              <a:rPr lang="ja-JP" altLang="en-US" b="1" dirty="0"/>
              <a:t>もっと認識統一を図りたかった</a:t>
            </a:r>
            <a:endParaRPr lang="en-US" altLang="ja-JP" b="1" dirty="0"/>
          </a:p>
          <a:p>
            <a:pPr marL="0" indent="0">
              <a:buNone/>
            </a:pPr>
            <a:r>
              <a:rPr lang="ja-JP" altLang="en-US" dirty="0"/>
              <a:t>　→認識のずれがあったためもっと話し合いを行うべきだった</a:t>
            </a:r>
            <a:endParaRPr lang="en-US" altLang="ja-JP" dirty="0"/>
          </a:p>
          <a:p>
            <a:pPr marL="0" indent="0">
              <a:buNone/>
            </a:pPr>
            <a:endParaRPr lang="en-US" altLang="ja-JP" dirty="0"/>
          </a:p>
          <a:p>
            <a:r>
              <a:rPr kumimoji="1" lang="ja-JP" altLang="en-US" b="1" dirty="0"/>
              <a:t>外部設計書通りに進まないことがあった</a:t>
            </a:r>
            <a:endParaRPr kumimoji="1" lang="en-US" altLang="ja-JP" b="1" dirty="0"/>
          </a:p>
          <a:p>
            <a:pPr marL="0" indent="0">
              <a:buNone/>
            </a:pPr>
            <a:r>
              <a:rPr lang="ja-JP" altLang="en-US" dirty="0"/>
              <a:t>　→思い込みで進めず細かくドキュメントを確認するべきだった</a:t>
            </a:r>
            <a:endParaRPr lang="en-US" altLang="ja-JP" dirty="0"/>
          </a:p>
          <a:p>
            <a:pPr marL="0" indent="0">
              <a:buNone/>
            </a:pPr>
            <a:r>
              <a:rPr lang="ja-JP" altLang="en-US" dirty="0"/>
              <a:t>　→削除と編集が</a:t>
            </a:r>
            <a:r>
              <a:rPr lang="en-US" altLang="ja-JP" dirty="0"/>
              <a:t>6</a:t>
            </a:r>
            <a:r>
              <a:rPr lang="ja-JP" altLang="en-US" dirty="0"/>
              <a:t>件ずつできず</a:t>
            </a:r>
            <a:r>
              <a:rPr lang="en-US" altLang="ja-JP" dirty="0"/>
              <a:t>1</a:t>
            </a:r>
            <a:r>
              <a:rPr lang="ja-JP" altLang="en-US"/>
              <a:t>件ずつしかできない仕様になった</a:t>
            </a:r>
            <a:endParaRPr lang="en-US" altLang="ja-JP" dirty="0"/>
          </a:p>
          <a:p>
            <a:endParaRPr lang="en-US" altLang="ja-JP" dirty="0"/>
          </a:p>
          <a:p>
            <a:endParaRPr lang="en-US" altLang="ja-JP" dirty="0"/>
          </a:p>
          <a:p>
            <a:endParaRPr kumimoji="1" lang="ja-JP" altLang="en-US" dirty="0"/>
          </a:p>
        </p:txBody>
      </p:sp>
      <p:sp>
        <p:nvSpPr>
          <p:cNvPr id="4" name="フリーフォーム: 図形 3">
            <a:extLst>
              <a:ext uri="{FF2B5EF4-FFF2-40B4-BE49-F238E27FC236}">
                <a16:creationId xmlns:a16="http://schemas.microsoft.com/office/drawing/2014/main" id="{0B5D9B52-F22F-4C09-BAE2-21BAE700194A}"/>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225571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98492-02D2-49E3-88FC-800002FD8E44}"/>
              </a:ext>
            </a:extLst>
          </p:cNvPr>
          <p:cNvSpPr>
            <a:spLocks noGrp="1"/>
          </p:cNvSpPr>
          <p:nvPr>
            <p:ph type="title"/>
          </p:nvPr>
        </p:nvSpPr>
        <p:spPr/>
        <p:txBody>
          <a:bodyPr/>
          <a:lstStyle/>
          <a:p>
            <a:r>
              <a:rPr kumimoji="1" lang="ja-JP" altLang="en-US" b="1" dirty="0"/>
              <a:t>　個人の成長</a:t>
            </a:r>
          </a:p>
        </p:txBody>
      </p:sp>
      <p:pic>
        <p:nvPicPr>
          <p:cNvPr id="9" name="コンテンツ プレースホルダー 8" descr="抽象, 挿絵 が含まれている画像&#10;&#10;自動的に生成された説明">
            <a:extLst>
              <a:ext uri="{FF2B5EF4-FFF2-40B4-BE49-F238E27FC236}">
                <a16:creationId xmlns:a16="http://schemas.microsoft.com/office/drawing/2014/main" id="{C10F4B03-43F0-4A6F-BB9A-E2E9643FEF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593" y="2055813"/>
            <a:ext cx="1473365" cy="4351338"/>
          </a:xfrm>
        </p:spPr>
      </p:pic>
      <p:sp>
        <p:nvSpPr>
          <p:cNvPr id="4" name="フリーフォーム: 図形 3">
            <a:extLst>
              <a:ext uri="{FF2B5EF4-FFF2-40B4-BE49-F238E27FC236}">
                <a16:creationId xmlns:a16="http://schemas.microsoft.com/office/drawing/2014/main" id="{E0E59550-2929-4643-9D9E-C7C80153F254}"/>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5" name="フリーフォーム: 図形 4">
            <a:extLst>
              <a:ext uri="{FF2B5EF4-FFF2-40B4-BE49-F238E27FC236}">
                <a16:creationId xmlns:a16="http://schemas.microsoft.com/office/drawing/2014/main" id="{A83E8A09-B34C-43E2-A136-F4EB864A86FD}"/>
              </a:ext>
            </a:extLst>
          </p:cNvPr>
          <p:cNvSpPr/>
          <p:nvPr/>
        </p:nvSpPr>
        <p:spPr>
          <a:xfrm rot="3703055" flipH="1">
            <a:off x="6074272" y="-726949"/>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6" name="フリーフォーム: 図形 5">
            <a:extLst>
              <a:ext uri="{FF2B5EF4-FFF2-40B4-BE49-F238E27FC236}">
                <a16:creationId xmlns:a16="http://schemas.microsoft.com/office/drawing/2014/main" id="{5D250D35-A3FD-4C88-A121-76E5DBB0400D}"/>
              </a:ext>
            </a:extLst>
          </p:cNvPr>
          <p:cNvSpPr/>
          <p:nvPr/>
        </p:nvSpPr>
        <p:spPr>
          <a:xfrm rot="3703055" flipH="1">
            <a:off x="5942906" y="-861887"/>
            <a:ext cx="4146897" cy="6006848"/>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テキスト ボックス 6">
            <a:extLst>
              <a:ext uri="{FF2B5EF4-FFF2-40B4-BE49-F238E27FC236}">
                <a16:creationId xmlns:a16="http://schemas.microsoft.com/office/drawing/2014/main" id="{6788E9C7-FF29-43AC-A562-7C590FE0DC39}"/>
              </a:ext>
            </a:extLst>
          </p:cNvPr>
          <p:cNvSpPr txBox="1"/>
          <p:nvPr/>
        </p:nvSpPr>
        <p:spPr>
          <a:xfrm>
            <a:off x="4894548" y="1849149"/>
            <a:ext cx="7434442" cy="584775"/>
          </a:xfrm>
          <a:prstGeom prst="rect">
            <a:avLst/>
          </a:prstGeom>
          <a:noFill/>
        </p:spPr>
        <p:txBody>
          <a:bodyPr wrap="square" rtlCol="0">
            <a:spAutoFit/>
          </a:bodyPr>
          <a:lstStyle/>
          <a:p>
            <a:r>
              <a:rPr lang="ja-JP" altLang="en-US" sz="3200" dirty="0"/>
              <a:t>個人の成長についてお話しします</a:t>
            </a:r>
            <a:endParaRPr kumimoji="1" lang="en-US" altLang="ja-JP" sz="3200" dirty="0"/>
          </a:p>
        </p:txBody>
      </p:sp>
    </p:spTree>
    <p:extLst>
      <p:ext uri="{BB962C8B-B14F-4D97-AF65-F5344CB8AC3E}">
        <p14:creationId xmlns:p14="http://schemas.microsoft.com/office/powerpoint/2010/main" val="1713267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400" dirty="0"/>
          </a:p>
          <a:p>
            <a:r>
              <a:rPr kumimoji="1" lang="en-US" altLang="ja-JP" sz="2400" dirty="0"/>
              <a:t>【</a:t>
            </a:r>
            <a:r>
              <a:rPr kumimoji="1" lang="ja-JP" altLang="en-US" sz="2400" dirty="0"/>
              <a:t>担当箇所</a:t>
            </a:r>
            <a:r>
              <a:rPr kumimoji="1" lang="en-US" altLang="ja-JP" sz="2400" dirty="0"/>
              <a:t>】</a:t>
            </a:r>
          </a:p>
          <a:p>
            <a:r>
              <a:rPr kumimoji="1" lang="ja-JP" altLang="en-US" sz="2400" dirty="0"/>
              <a:t>データベース</a:t>
            </a:r>
            <a:endParaRPr kumimoji="1" lang="en-US" altLang="ja-JP" sz="2400" dirty="0"/>
          </a:p>
          <a:p>
            <a:endParaRPr kumimoji="1" lang="ja-JP" altLang="en-US" dirty="0"/>
          </a:p>
        </p:txBody>
      </p:sp>
      <p:sp>
        <p:nvSpPr>
          <p:cNvPr id="6" name="タイトル 5">
            <a:extLst>
              <a:ext uri="{FF2B5EF4-FFF2-40B4-BE49-F238E27FC236}">
                <a16:creationId xmlns:a16="http://schemas.microsoft.com/office/drawing/2014/main" id="{AC8C9044-E2D5-4505-9DEB-B82BA72FAC77}"/>
              </a:ext>
            </a:extLst>
          </p:cNvPr>
          <p:cNvSpPr>
            <a:spLocks noGrp="1"/>
          </p:cNvSpPr>
          <p:nvPr>
            <p:ph type="title"/>
          </p:nvPr>
        </p:nvSpPr>
        <p:spPr/>
        <p:txBody>
          <a:bodyPr>
            <a:normAutofit/>
          </a:bodyPr>
          <a:lstStyle/>
          <a:p>
            <a:r>
              <a:rPr kumimoji="1" lang="ja-JP" altLang="en-US" sz="4400" b="1" dirty="0"/>
              <a:t>笹原子龍</a:t>
            </a:r>
          </a:p>
        </p:txBody>
      </p:sp>
      <p:sp>
        <p:nvSpPr>
          <p:cNvPr id="8" name="コンテンツ プレースホルダー 7">
            <a:extLst>
              <a:ext uri="{FF2B5EF4-FFF2-40B4-BE49-F238E27FC236}">
                <a16:creationId xmlns:a16="http://schemas.microsoft.com/office/drawing/2014/main" id="{D3401F4B-DB26-4200-81E6-7E3715CD0D43}"/>
              </a:ext>
            </a:extLst>
          </p:cNvPr>
          <p:cNvSpPr>
            <a:spLocks noGrp="1"/>
          </p:cNvSpPr>
          <p:nvPr>
            <p:ph idx="1"/>
          </p:nvPr>
        </p:nvSpPr>
        <p:spPr>
          <a:xfrm>
            <a:off x="5183188" y="987425"/>
            <a:ext cx="6172200" cy="5546939"/>
          </a:xfrm>
        </p:spPr>
        <p:txBody>
          <a:bodyPr>
            <a:normAutofit fontScale="77500" lnSpcReduction="20000"/>
          </a:bodyPr>
          <a:lstStyle/>
          <a:p>
            <a:pPr marL="0" indent="0">
              <a:buNone/>
            </a:pPr>
            <a:r>
              <a:rPr lang="en-US" altLang="ja-JP" dirty="0"/>
              <a:t>【</a:t>
            </a:r>
            <a:r>
              <a:rPr kumimoji="1" lang="en-US" altLang="ja-JP" dirty="0"/>
              <a:t>5</a:t>
            </a:r>
            <a:r>
              <a:rPr kumimoji="1" lang="ja-JP" altLang="en-US" dirty="0"/>
              <a:t>月よりできるようになったこと</a:t>
            </a:r>
            <a:r>
              <a:rPr lang="en-US" altLang="ja-JP" dirty="0"/>
              <a:t>】</a:t>
            </a:r>
            <a:endParaRPr kumimoji="1" lang="en-US" altLang="ja-JP" dirty="0"/>
          </a:p>
          <a:p>
            <a:r>
              <a:rPr kumimoji="1" lang="ja-JP" altLang="en-US" dirty="0"/>
              <a:t>サーバーサイド</a:t>
            </a:r>
            <a:r>
              <a:rPr kumimoji="1" lang="en-US" altLang="ja-JP" dirty="0"/>
              <a:t>Java</a:t>
            </a:r>
            <a:r>
              <a:rPr kumimoji="1" lang="ja-JP" altLang="en-US" dirty="0"/>
              <a:t>の取り扱い</a:t>
            </a:r>
            <a:endParaRPr kumimoji="1" lang="en-US" altLang="ja-JP" dirty="0"/>
          </a:p>
          <a:p>
            <a:r>
              <a:rPr kumimoji="1" lang="ja-JP" altLang="en-US" dirty="0"/>
              <a:t>プログラムに関して人に教えるということ</a:t>
            </a:r>
            <a:endParaRPr kumimoji="1" lang="en-US" altLang="ja-JP" dirty="0"/>
          </a:p>
          <a:p>
            <a:r>
              <a:rPr kumimoji="1" lang="ja-JP" altLang="en-US" dirty="0"/>
              <a:t>作業を進めていくときに人に頼ること</a:t>
            </a:r>
            <a:endParaRPr kumimoji="1" lang="en-US" altLang="ja-JP" dirty="0"/>
          </a:p>
          <a:p>
            <a:endParaRPr kumimoji="1" lang="ja-JP" altLang="en-US" dirty="0"/>
          </a:p>
          <a:p>
            <a:r>
              <a:rPr kumimoji="1" lang="en-US" altLang="ja-JP" dirty="0"/>
              <a:t>【</a:t>
            </a:r>
            <a:r>
              <a:rPr kumimoji="1" lang="ja-JP" altLang="en-US" dirty="0"/>
              <a:t>チーム開発で学んだこと</a:t>
            </a:r>
            <a:r>
              <a:rPr lang="en-US" altLang="ja-JP" dirty="0"/>
              <a:t>】</a:t>
            </a:r>
            <a:endParaRPr kumimoji="1" lang="en-US" altLang="ja-JP" dirty="0"/>
          </a:p>
          <a:p>
            <a:r>
              <a:rPr kumimoji="1" lang="ja-JP" altLang="en-US" dirty="0"/>
              <a:t>他人に作業を分配すること</a:t>
            </a:r>
            <a:endParaRPr kumimoji="1" lang="en-US" altLang="ja-JP" dirty="0"/>
          </a:p>
          <a:p>
            <a:r>
              <a:rPr kumimoji="1" lang="ja-JP" altLang="en-US" dirty="0"/>
              <a:t>分配できる環境を作ることの大切さ</a:t>
            </a:r>
          </a:p>
          <a:p>
            <a:r>
              <a:rPr kumimoji="1" lang="ja-JP" altLang="en-US" dirty="0"/>
              <a:t>手が止まった時や問題が起きた時にどうするのか指針を決めておくことの大切さ</a:t>
            </a:r>
            <a:endParaRPr kumimoji="1" lang="en-US" altLang="ja-JP" dirty="0"/>
          </a:p>
          <a:p>
            <a:endParaRPr kumimoji="1" lang="ja-JP" altLang="en-US" dirty="0"/>
          </a:p>
          <a:p>
            <a:pPr marL="0" indent="0">
              <a:buNone/>
            </a:pPr>
            <a:r>
              <a:rPr lang="en-US" altLang="ja-JP" dirty="0"/>
              <a:t>【</a:t>
            </a:r>
            <a:r>
              <a:rPr kumimoji="1" lang="ja-JP" altLang="en-US" dirty="0"/>
              <a:t>大変だったこと</a:t>
            </a:r>
            <a:r>
              <a:rPr lang="en-US" altLang="ja-JP" dirty="0"/>
              <a:t>】</a:t>
            </a:r>
            <a:endParaRPr kumimoji="1" lang="en-US" altLang="ja-JP" dirty="0"/>
          </a:p>
          <a:p>
            <a:r>
              <a:rPr kumimoji="1" lang="ja-JP" altLang="en-US" dirty="0"/>
              <a:t>ゴールのわからない会議が長時間続いていくこと</a:t>
            </a:r>
          </a:p>
          <a:p>
            <a:endParaRPr kumimoji="1" lang="ja-JP" altLang="en-US" dirty="0"/>
          </a:p>
        </p:txBody>
      </p:sp>
    </p:spTree>
    <p:extLst>
      <p:ext uri="{BB962C8B-B14F-4D97-AF65-F5344CB8AC3E}">
        <p14:creationId xmlns:p14="http://schemas.microsoft.com/office/powerpoint/2010/main" val="1631381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高井咲楽</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lnSpcReduction="1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サーバーサイドの理解を深めることができた</a:t>
            </a:r>
            <a:endParaRPr kumimoji="1" lang="en-US" altLang="ja-JP" sz="2800" dirty="0"/>
          </a:p>
          <a:p>
            <a:pPr marL="0" indent="0">
              <a:buNone/>
            </a:pPr>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kumimoji="1" lang="ja-JP" altLang="en-US" sz="2800" dirty="0"/>
              <a:t>認識統一を図ることの大切さを学んだ</a:t>
            </a:r>
            <a:endParaRPr kumimoji="1" lang="en-US" altLang="ja-JP" sz="2800" dirty="0"/>
          </a:p>
          <a:p>
            <a:r>
              <a:rPr kumimoji="1" lang="ja-JP" altLang="en-US" sz="2800" dirty="0"/>
              <a:t>チームで開発をする難しさと楽しさを知ることができた</a:t>
            </a:r>
            <a:endParaRPr kumimoji="1"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チームで認識を合わせること</a:t>
            </a:r>
            <a:endParaRPr kumimoji="1" lang="en-US" altLang="ja-JP" sz="2800" dirty="0"/>
          </a:p>
          <a:p>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lang="ja-JP" altLang="en-US" sz="2000" dirty="0"/>
              <a:t>コーディネート登録</a:t>
            </a:r>
            <a:endParaRPr lang="en-US" altLang="ja-JP" sz="2000" dirty="0"/>
          </a:p>
          <a:p>
            <a:r>
              <a:rPr lang="ja-JP" altLang="en-US" sz="2000" dirty="0"/>
              <a:t>プロフィール登録</a:t>
            </a:r>
            <a:endParaRPr lang="en-US" altLang="ja-JP" sz="2000" dirty="0"/>
          </a:p>
          <a:p>
            <a:endParaRPr kumimoji="1" lang="ja-JP" altLang="en-US" dirty="0"/>
          </a:p>
        </p:txBody>
      </p:sp>
    </p:spTree>
    <p:extLst>
      <p:ext uri="{BB962C8B-B14F-4D97-AF65-F5344CB8AC3E}">
        <p14:creationId xmlns:p14="http://schemas.microsoft.com/office/powerpoint/2010/main" val="3873038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E293E7-8925-4EAD-8B78-DF5C6456A942}"/>
              </a:ext>
            </a:extLst>
          </p:cNvPr>
          <p:cNvSpPr>
            <a:spLocks noGrp="1"/>
          </p:cNvSpPr>
          <p:nvPr>
            <p:ph type="title"/>
          </p:nvPr>
        </p:nvSpPr>
        <p:spPr/>
        <p:txBody>
          <a:bodyPr>
            <a:normAutofit/>
          </a:bodyPr>
          <a:lstStyle/>
          <a:p>
            <a:r>
              <a:rPr kumimoji="1" lang="ja-JP" altLang="en-US" sz="4400" b="1" dirty="0"/>
              <a:t>藤澤玲奈</a:t>
            </a:r>
          </a:p>
        </p:txBody>
      </p:sp>
      <p:sp>
        <p:nvSpPr>
          <p:cNvPr id="3" name="コンテンツ プレースホルダー 2">
            <a:extLst>
              <a:ext uri="{FF2B5EF4-FFF2-40B4-BE49-F238E27FC236}">
                <a16:creationId xmlns:a16="http://schemas.microsoft.com/office/drawing/2014/main" id="{B96EB204-BAEF-40FF-96EC-A72915E9E6B0}"/>
              </a:ext>
            </a:extLst>
          </p:cNvPr>
          <p:cNvSpPr>
            <a:spLocks noGrp="1"/>
          </p:cNvSpPr>
          <p:nvPr>
            <p:ph idx="1"/>
          </p:nvPr>
        </p:nvSpPr>
        <p:spPr>
          <a:xfrm>
            <a:off x="5183188" y="987425"/>
            <a:ext cx="6172200" cy="5444197"/>
          </a:xfrm>
        </p:spPr>
        <p:txBody>
          <a:bodyPr>
            <a:normAutofit fontScale="92500" lnSpcReduction="20000"/>
          </a:bodyPr>
          <a:lstStyle/>
          <a:p>
            <a:pPr marL="0" indent="0">
              <a:buNone/>
            </a:pPr>
            <a:r>
              <a:rPr lang="en-US" altLang="ja-JP" sz="2800" dirty="0"/>
              <a:t>【</a:t>
            </a:r>
            <a:r>
              <a:rPr kumimoji="1" lang="en-US" altLang="ja-JP" sz="2800" dirty="0"/>
              <a:t>5</a:t>
            </a:r>
            <a:r>
              <a:rPr kumimoji="1" lang="ja-JP" altLang="en-US" sz="2800" dirty="0"/>
              <a:t>月よりできるようになったこと</a:t>
            </a:r>
            <a:r>
              <a:rPr lang="en-US" altLang="ja-JP" sz="2800" dirty="0"/>
              <a:t>】</a:t>
            </a:r>
            <a:endParaRPr kumimoji="1" lang="en-US" altLang="ja-JP" sz="2800" dirty="0"/>
          </a:p>
          <a:p>
            <a:r>
              <a:rPr kumimoji="1" lang="ja-JP" altLang="en-US" sz="2800" dirty="0"/>
              <a:t>少し考えても分からないときに質問をすること</a:t>
            </a:r>
            <a:endParaRPr kumimoji="1" lang="en-US" altLang="ja-JP" sz="2800" dirty="0"/>
          </a:p>
          <a:p>
            <a:r>
              <a:rPr kumimoji="1" lang="en-US" altLang="ja-JP" sz="2800" dirty="0"/>
              <a:t>DAO</a:t>
            </a:r>
            <a:r>
              <a:rPr kumimoji="1" lang="ja-JP" altLang="en-US" sz="2800" dirty="0"/>
              <a:t>、</a:t>
            </a:r>
            <a:r>
              <a:rPr kumimoji="1" lang="en-US" altLang="ja-JP" sz="2800" dirty="0"/>
              <a:t>servlet</a:t>
            </a:r>
            <a:r>
              <a:rPr kumimoji="1" lang="ja-JP" altLang="en-US" sz="2800" dirty="0"/>
              <a:t>、</a:t>
            </a:r>
            <a:r>
              <a:rPr kumimoji="1" lang="en-US" altLang="ja-JP" sz="2800" dirty="0" err="1"/>
              <a:t>jsp</a:t>
            </a:r>
            <a:r>
              <a:rPr kumimoji="1" lang="ja-JP" altLang="en-US" sz="2800" dirty="0"/>
              <a:t>の紐づけ</a:t>
            </a:r>
            <a:endParaRPr kumimoji="1" lang="en-US" altLang="ja-JP" sz="2800" dirty="0"/>
          </a:p>
          <a:p>
            <a:endParaRPr kumimoji="1" lang="ja-JP" altLang="en-US" sz="2800" dirty="0"/>
          </a:p>
          <a:p>
            <a:pPr marL="0" indent="0">
              <a:buNone/>
            </a:pPr>
            <a:r>
              <a:rPr kumimoji="1" lang="en-US" altLang="ja-JP" sz="2800" dirty="0"/>
              <a:t>【</a:t>
            </a:r>
            <a:r>
              <a:rPr kumimoji="1" lang="ja-JP" altLang="en-US" sz="2800" dirty="0"/>
              <a:t>チーム開発で学んだこと</a:t>
            </a:r>
            <a:r>
              <a:rPr lang="en-US" altLang="ja-JP" sz="2800" dirty="0"/>
              <a:t>】</a:t>
            </a:r>
            <a:endParaRPr kumimoji="1" lang="en-US" altLang="ja-JP" sz="2800" dirty="0"/>
          </a:p>
          <a:p>
            <a:r>
              <a:rPr lang="ja-JP" altLang="en-US" sz="2800" dirty="0"/>
              <a:t> コミュニケーションの大切さ</a:t>
            </a:r>
            <a:endParaRPr lang="en-US" altLang="ja-JP" sz="2800" dirty="0"/>
          </a:p>
          <a:p>
            <a:r>
              <a:rPr lang="ja-JP" altLang="en-US" sz="2800" dirty="0"/>
              <a:t>個人で作っていたものを合わせて</a:t>
            </a:r>
            <a:r>
              <a:rPr lang="en-US" altLang="ja-JP" sz="2800" dirty="0"/>
              <a:t>1</a:t>
            </a:r>
            <a:r>
              <a:rPr lang="ja-JP" altLang="en-US" sz="2800" dirty="0"/>
              <a:t>つにしていくことの難しさ</a:t>
            </a:r>
            <a:endParaRPr lang="en-US" altLang="ja-JP" sz="2800" dirty="0"/>
          </a:p>
          <a:p>
            <a:endParaRPr lang="en-US" altLang="ja-JP" sz="2800" dirty="0"/>
          </a:p>
          <a:p>
            <a:pPr marL="0" indent="0">
              <a:buNone/>
            </a:pPr>
            <a:r>
              <a:rPr lang="en-US" altLang="ja-JP" sz="2800" dirty="0"/>
              <a:t>【</a:t>
            </a:r>
            <a:r>
              <a:rPr kumimoji="1" lang="ja-JP" altLang="en-US" sz="2800" dirty="0"/>
              <a:t>大変だったこと</a:t>
            </a:r>
            <a:r>
              <a:rPr lang="en-US" altLang="ja-JP" sz="2800" dirty="0"/>
              <a:t>】</a:t>
            </a:r>
          </a:p>
          <a:p>
            <a:r>
              <a:rPr kumimoji="1" lang="ja-JP" altLang="en-US" sz="2800" dirty="0"/>
              <a:t>認識統一すること</a:t>
            </a:r>
            <a:endParaRPr kumimoji="1" lang="en-US" altLang="ja-JP" sz="2800" dirty="0"/>
          </a:p>
          <a:p>
            <a:r>
              <a:rPr kumimoji="1" lang="ja-JP" altLang="en-US" sz="2800" dirty="0"/>
              <a:t>限られた期限内で作成すること</a:t>
            </a:r>
            <a:endParaRPr kumimoji="1" lang="en-US" altLang="ja-JP" sz="2800" dirty="0"/>
          </a:p>
          <a:p>
            <a:endParaRPr kumimoji="1" lang="ja-JP" altLang="en-US" sz="2800" dirty="0"/>
          </a:p>
          <a:p>
            <a:pPr marL="0" indent="0">
              <a:buNone/>
            </a:pPr>
            <a:endParaRPr kumimoji="1" lang="en-US" altLang="ja-JP" sz="2800" dirty="0"/>
          </a:p>
          <a:p>
            <a:endParaRPr kumimoji="1" lang="ja-JP" altLang="en-US" sz="2800" dirty="0"/>
          </a:p>
          <a:p>
            <a:endParaRPr kumimoji="1" lang="ja-JP" altLang="en-US" sz="2800" dirty="0"/>
          </a:p>
        </p:txBody>
      </p:sp>
      <p:sp>
        <p:nvSpPr>
          <p:cNvPr id="4" name="テキスト プレースホルダー 3">
            <a:extLst>
              <a:ext uri="{FF2B5EF4-FFF2-40B4-BE49-F238E27FC236}">
                <a16:creationId xmlns:a16="http://schemas.microsoft.com/office/drawing/2014/main" id="{86A45445-7D14-47F4-AB42-39C495910C9D}"/>
              </a:ext>
            </a:extLst>
          </p:cNvPr>
          <p:cNvSpPr>
            <a:spLocks noGrp="1"/>
          </p:cNvSpPr>
          <p:nvPr>
            <p:ph type="body" sz="half" idx="2"/>
          </p:nvPr>
        </p:nvSpPr>
        <p:spPr/>
        <p:txBody>
          <a:bodyPr/>
          <a:lstStyle/>
          <a:p>
            <a:endParaRPr kumimoji="1" lang="en-US" altLang="ja-JP" sz="2000" dirty="0"/>
          </a:p>
          <a:p>
            <a:r>
              <a:rPr kumimoji="1" lang="en-US" altLang="ja-JP" sz="2000" dirty="0"/>
              <a:t>【</a:t>
            </a:r>
            <a:r>
              <a:rPr kumimoji="1" lang="ja-JP" altLang="en-US" sz="2000" dirty="0"/>
              <a:t>担当箇所</a:t>
            </a:r>
            <a:r>
              <a:rPr kumimoji="1" lang="en-US" altLang="ja-JP" sz="2000" dirty="0"/>
              <a:t>】</a:t>
            </a:r>
          </a:p>
          <a:p>
            <a:r>
              <a:rPr kumimoji="1" lang="ja-JP" altLang="en-US" sz="2000" dirty="0"/>
              <a:t>コーディネート履歴</a:t>
            </a:r>
            <a:endParaRPr kumimoji="1" lang="en-US" altLang="ja-JP" sz="2000" dirty="0"/>
          </a:p>
          <a:p>
            <a:r>
              <a:rPr kumimoji="1" lang="ja-JP" altLang="en-US" sz="2000" dirty="0"/>
              <a:t>ログイン</a:t>
            </a:r>
          </a:p>
        </p:txBody>
      </p:sp>
    </p:spTree>
    <p:extLst>
      <p:ext uri="{BB962C8B-B14F-4D97-AF65-F5344CB8AC3E}">
        <p14:creationId xmlns:p14="http://schemas.microsoft.com/office/powerpoint/2010/main" val="42087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1 つの角を切り取る 10">
            <a:extLst>
              <a:ext uri="{FF2B5EF4-FFF2-40B4-BE49-F238E27FC236}">
                <a16:creationId xmlns:a16="http://schemas.microsoft.com/office/drawing/2014/main" id="{1CD9201F-A823-4C2F-93F2-822CE783708D}"/>
              </a:ext>
            </a:extLst>
          </p:cNvPr>
          <p:cNvSpPr/>
          <p:nvPr/>
        </p:nvSpPr>
        <p:spPr>
          <a:xfrm flipH="1">
            <a:off x="1400173" y="681037"/>
            <a:ext cx="9458324" cy="5756096"/>
          </a:xfrm>
          <a:prstGeom prst="snip1Rect">
            <a:avLst/>
          </a:prstGeom>
          <a:solidFill>
            <a:srgbClr val="B8D4D3"/>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B8D4D3"/>
              </a:solidFill>
              <a:effectLst/>
              <a:uLnTx/>
              <a:uFillTx/>
              <a:latin typeface="Times New Roman" panose="02020603050405020304"/>
              <a:ea typeface="ＭＳ Ｐ明朝" panose="02020600040205080304" pitchFamily="18" charset="-128"/>
              <a:cs typeface="+mn-cs"/>
            </a:endParaRPr>
          </a:p>
        </p:txBody>
      </p:sp>
      <p:sp>
        <p:nvSpPr>
          <p:cNvPr id="12" name="減算記号 11">
            <a:extLst>
              <a:ext uri="{FF2B5EF4-FFF2-40B4-BE49-F238E27FC236}">
                <a16:creationId xmlns:a16="http://schemas.microsoft.com/office/drawing/2014/main" id="{FDB6A37B-0230-4D32-932D-E341D3097CE7}"/>
              </a:ext>
            </a:extLst>
          </p:cNvPr>
          <p:cNvSpPr/>
          <p:nvPr/>
        </p:nvSpPr>
        <p:spPr>
          <a:xfrm>
            <a:off x="-298383" y="5744759"/>
            <a:ext cx="12859351" cy="519720"/>
          </a:xfrm>
          <a:prstGeom prst="mathMinus">
            <a:avLst/>
          </a:prstGeom>
          <a:solidFill>
            <a:srgbClr val="F3F5F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3F5F2"/>
              </a:solidFill>
              <a:effectLst/>
              <a:uLnTx/>
              <a:uFillTx/>
              <a:latin typeface="Times New Roman" panose="02020603050405020304"/>
              <a:ea typeface="ＭＳ Ｐ明朝" panose="02020600040205080304" pitchFamily="18" charset="-128"/>
              <a:cs typeface="+mn-cs"/>
            </a:endParaRPr>
          </a:p>
        </p:txBody>
      </p:sp>
      <p:sp>
        <p:nvSpPr>
          <p:cNvPr id="13" name="フローチャート: 結合子 12">
            <a:extLst>
              <a:ext uri="{FF2B5EF4-FFF2-40B4-BE49-F238E27FC236}">
                <a16:creationId xmlns:a16="http://schemas.microsoft.com/office/drawing/2014/main" id="{3711E2C2-AFC9-4AC5-85BA-24FAF9CF72F5}"/>
              </a:ext>
            </a:extLst>
          </p:cNvPr>
          <p:cNvSpPr/>
          <p:nvPr/>
        </p:nvSpPr>
        <p:spPr>
          <a:xfrm>
            <a:off x="1942964" y="1284132"/>
            <a:ext cx="440689" cy="385011"/>
          </a:xfrm>
          <a:prstGeom prst="flowChartConnector">
            <a:avLst/>
          </a:prstGeom>
          <a:solidFill>
            <a:srgbClr val="F3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Times New Roman" panose="02020603050405020304"/>
              <a:ea typeface="ＭＳ Ｐ明朝" panose="02020600040205080304" pitchFamily="18" charset="-128"/>
              <a:cs typeface="+mn-cs"/>
            </a:endParaRPr>
          </a:p>
        </p:txBody>
      </p:sp>
      <p:sp>
        <p:nvSpPr>
          <p:cNvPr id="3" name="字幕 2">
            <a:extLst>
              <a:ext uri="{FF2B5EF4-FFF2-40B4-BE49-F238E27FC236}">
                <a16:creationId xmlns:a16="http://schemas.microsoft.com/office/drawing/2014/main" id="{0E69DC7B-EB9E-4D53-9B49-270F93F8560C}"/>
              </a:ext>
            </a:extLst>
          </p:cNvPr>
          <p:cNvSpPr>
            <a:spLocks noGrp="1"/>
          </p:cNvSpPr>
          <p:nvPr>
            <p:ph type="subTitle" idx="1"/>
          </p:nvPr>
        </p:nvSpPr>
        <p:spPr>
          <a:xfrm>
            <a:off x="1524000" y="3602038"/>
            <a:ext cx="9144000" cy="2036762"/>
          </a:xfrm>
        </p:spPr>
        <p:txBody>
          <a:bodyPr>
            <a:normAutofit fontScale="92500" lnSpcReduction="10000"/>
          </a:bodyPr>
          <a:lstStyle/>
          <a:p>
            <a:endParaRPr kumimoji="1" lang="en-US" altLang="ja-JP" dirty="0">
              <a:solidFill>
                <a:srgbClr val="818076"/>
              </a:solidFill>
            </a:endParaRPr>
          </a:p>
          <a:p>
            <a:endParaRPr kumimoji="1" lang="en-US" altLang="ja-JP" dirty="0">
              <a:solidFill>
                <a:srgbClr val="818076"/>
              </a:solidFill>
            </a:endParaRPr>
          </a:p>
          <a:p>
            <a:r>
              <a:rPr lang="ja-JP" altLang="en-US" sz="2600" dirty="0">
                <a:solidFill>
                  <a:srgbClr val="230647"/>
                </a:solidFill>
              </a:rPr>
              <a:t>快適な</a:t>
            </a:r>
            <a:r>
              <a:rPr lang="en-US" altLang="ja-JP" sz="2600" dirty="0">
                <a:solidFill>
                  <a:srgbClr val="230647"/>
                </a:solidFill>
              </a:rPr>
              <a:t>1</a:t>
            </a:r>
            <a:r>
              <a:rPr lang="ja-JP" altLang="en-US" sz="2600" dirty="0">
                <a:solidFill>
                  <a:srgbClr val="230647"/>
                </a:solidFill>
              </a:rPr>
              <a:t>日の始まりをあなたに</a:t>
            </a:r>
            <a:endParaRPr lang="en-US" altLang="ja-JP" sz="2600" dirty="0">
              <a:solidFill>
                <a:srgbClr val="230647"/>
              </a:solidFill>
            </a:endParaRPr>
          </a:p>
          <a:p>
            <a:endParaRPr lang="en-US" altLang="ja-JP" sz="2600" dirty="0">
              <a:solidFill>
                <a:srgbClr val="230647"/>
              </a:solidFill>
            </a:endParaRPr>
          </a:p>
          <a:p>
            <a:r>
              <a:rPr lang="ja-JP" altLang="en-US" sz="2600" dirty="0">
                <a:solidFill>
                  <a:srgbClr val="230647"/>
                </a:solidFill>
              </a:rPr>
              <a:t>チーム</a:t>
            </a:r>
            <a:r>
              <a:rPr lang="en-US" altLang="ja-JP" sz="2600" dirty="0">
                <a:solidFill>
                  <a:srgbClr val="230647"/>
                </a:solidFill>
              </a:rPr>
              <a:t>A</a:t>
            </a:r>
            <a:r>
              <a:rPr lang="ja-JP" altLang="en-US" sz="2600" dirty="0">
                <a:solidFill>
                  <a:srgbClr val="230647"/>
                </a:solidFill>
              </a:rPr>
              <a:t>型</a:t>
            </a:r>
            <a:endParaRPr lang="en-US" altLang="ja-JP" sz="2600" dirty="0">
              <a:solidFill>
                <a:srgbClr val="230647"/>
              </a:solidFill>
            </a:endParaRPr>
          </a:p>
          <a:p>
            <a:endParaRPr lang="en-US" altLang="ja-JP" sz="2600" dirty="0">
              <a:solidFill>
                <a:srgbClr val="230647"/>
              </a:solidFill>
            </a:endParaRPr>
          </a:p>
          <a:p>
            <a:endParaRPr kumimoji="1" lang="ja-JP" altLang="en-US" dirty="0"/>
          </a:p>
        </p:txBody>
      </p:sp>
      <p:pic>
        <p:nvPicPr>
          <p:cNvPr id="5" name="図 4" descr="テキスト&#10;&#10;自動的に生成された説明">
            <a:extLst>
              <a:ext uri="{FF2B5EF4-FFF2-40B4-BE49-F238E27FC236}">
                <a16:creationId xmlns:a16="http://schemas.microsoft.com/office/drawing/2014/main" id="{24A83D8D-6F3A-4B2B-ABB7-47615BF1B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73" y="1986371"/>
            <a:ext cx="8949408" cy="2036761"/>
          </a:xfrm>
          <a:prstGeom prst="rect">
            <a:avLst/>
          </a:prstGeom>
        </p:spPr>
      </p:pic>
    </p:spTree>
    <p:extLst>
      <p:ext uri="{BB962C8B-B14F-4D97-AF65-F5344CB8AC3E}">
        <p14:creationId xmlns:p14="http://schemas.microsoft.com/office/powerpoint/2010/main" val="1964965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6E749-E2AB-4787-B5B5-6AF6FDFD21B0}"/>
              </a:ext>
            </a:extLst>
          </p:cNvPr>
          <p:cNvSpPr>
            <a:spLocks noGrp="1"/>
          </p:cNvSpPr>
          <p:nvPr>
            <p:ph type="title"/>
          </p:nvPr>
        </p:nvSpPr>
        <p:spPr/>
        <p:txBody>
          <a:bodyPr/>
          <a:lstStyle/>
          <a:p>
            <a:r>
              <a:rPr kumimoji="1" lang="ja-JP" altLang="en-US" dirty="0"/>
              <a:t>　こんな</a:t>
            </a:r>
            <a:r>
              <a:rPr lang="ja-JP" altLang="en-US" dirty="0"/>
              <a:t>経験</a:t>
            </a:r>
            <a:r>
              <a:rPr kumimoji="1" lang="ja-JP" altLang="en-US" dirty="0"/>
              <a:t>はないですか？</a:t>
            </a:r>
          </a:p>
        </p:txBody>
      </p:sp>
      <p:sp>
        <p:nvSpPr>
          <p:cNvPr id="3" name="コンテンツ プレースホルダー 2">
            <a:extLst>
              <a:ext uri="{FF2B5EF4-FFF2-40B4-BE49-F238E27FC236}">
                <a16:creationId xmlns:a16="http://schemas.microsoft.com/office/drawing/2014/main" id="{B527FA58-4051-44C5-88E9-20B1FB059873}"/>
              </a:ext>
            </a:extLst>
          </p:cNvPr>
          <p:cNvSpPr>
            <a:spLocks noGrp="1"/>
          </p:cNvSpPr>
          <p:nvPr>
            <p:ph idx="1"/>
          </p:nvPr>
        </p:nvSpPr>
        <p:spPr/>
        <p:txBody>
          <a:bodyPr/>
          <a:lstStyle/>
          <a:p>
            <a:pPr marL="0" indent="0">
              <a:buNone/>
            </a:pPr>
            <a:endParaRPr kumimoji="1" lang="ja-JP" altLang="en-US" dirty="0"/>
          </a:p>
        </p:txBody>
      </p:sp>
      <p:pic>
        <p:nvPicPr>
          <p:cNvPr id="4" name="図 3" descr="挿絵 が含まれている画像&#10;&#10;自動的に生成された説明">
            <a:extLst>
              <a:ext uri="{FF2B5EF4-FFF2-40B4-BE49-F238E27FC236}">
                <a16:creationId xmlns:a16="http://schemas.microsoft.com/office/drawing/2014/main" id="{C389E882-F8FC-48FE-A3CE-49EF76DCD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940" y="2582309"/>
            <a:ext cx="3286951" cy="3509043"/>
          </a:xfrm>
          <a:prstGeom prst="rect">
            <a:avLst/>
          </a:prstGeom>
        </p:spPr>
      </p:pic>
      <p:sp>
        <p:nvSpPr>
          <p:cNvPr id="5" name="フリーフォーム: 図形 4">
            <a:extLst>
              <a:ext uri="{FF2B5EF4-FFF2-40B4-BE49-F238E27FC236}">
                <a16:creationId xmlns:a16="http://schemas.microsoft.com/office/drawing/2014/main" id="{0E5928CB-1E85-497E-B0B4-F87113EB273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
        <p:nvSpPr>
          <p:cNvPr id="6" name="フリーフォーム: 図形 5">
            <a:extLst>
              <a:ext uri="{FF2B5EF4-FFF2-40B4-BE49-F238E27FC236}">
                <a16:creationId xmlns:a16="http://schemas.microsoft.com/office/drawing/2014/main" id="{5CC6E9F1-2EA1-4174-895E-3845C327592B}"/>
              </a:ext>
            </a:extLst>
          </p:cNvPr>
          <p:cNvSpPr/>
          <p:nvPr/>
        </p:nvSpPr>
        <p:spPr>
          <a:xfrm rot="3703055" flipH="1">
            <a:off x="8230763" y="400909"/>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7" name="フリーフォーム: 図形 6">
            <a:extLst>
              <a:ext uri="{FF2B5EF4-FFF2-40B4-BE49-F238E27FC236}">
                <a16:creationId xmlns:a16="http://schemas.microsoft.com/office/drawing/2014/main" id="{AF1579B3-3E6E-4428-A176-7A779A1FEF49}"/>
              </a:ext>
            </a:extLst>
          </p:cNvPr>
          <p:cNvSpPr/>
          <p:nvPr/>
        </p:nvSpPr>
        <p:spPr>
          <a:xfrm rot="3703055" flipH="1">
            <a:off x="8172914" y="248441"/>
            <a:ext cx="2703888" cy="3900773"/>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8" name="フリーフォーム: 図形 7">
            <a:extLst>
              <a:ext uri="{FF2B5EF4-FFF2-40B4-BE49-F238E27FC236}">
                <a16:creationId xmlns:a16="http://schemas.microsoft.com/office/drawing/2014/main" id="{8DA593B8-B8F7-42DA-AD8C-7C0127CC978E}"/>
              </a:ext>
            </a:extLst>
          </p:cNvPr>
          <p:cNvSpPr/>
          <p:nvPr/>
        </p:nvSpPr>
        <p:spPr>
          <a:xfrm rot="3703055" flipH="1">
            <a:off x="8851728" y="2814760"/>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9" name="フリーフォーム: 図形 8">
            <a:extLst>
              <a:ext uri="{FF2B5EF4-FFF2-40B4-BE49-F238E27FC236}">
                <a16:creationId xmlns:a16="http://schemas.microsoft.com/office/drawing/2014/main" id="{539EB624-0C50-476C-9E0A-B1C086840837}"/>
              </a:ext>
            </a:extLst>
          </p:cNvPr>
          <p:cNvSpPr/>
          <p:nvPr/>
        </p:nvSpPr>
        <p:spPr>
          <a:xfrm rot="3703055" flipH="1">
            <a:off x="8752019" y="2728419"/>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0" name="フリーフォーム: 図形 9">
            <a:extLst>
              <a:ext uri="{FF2B5EF4-FFF2-40B4-BE49-F238E27FC236}">
                <a16:creationId xmlns:a16="http://schemas.microsoft.com/office/drawing/2014/main" id="{58AC840B-B342-4FEE-A821-89865ED3742D}"/>
              </a:ext>
            </a:extLst>
          </p:cNvPr>
          <p:cNvSpPr/>
          <p:nvPr/>
        </p:nvSpPr>
        <p:spPr>
          <a:xfrm rot="14890993" flipH="1">
            <a:off x="968821" y="2944335"/>
            <a:ext cx="2377951" cy="3824266"/>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11" name="フリーフォーム: 図形 10">
            <a:extLst>
              <a:ext uri="{FF2B5EF4-FFF2-40B4-BE49-F238E27FC236}">
                <a16:creationId xmlns:a16="http://schemas.microsoft.com/office/drawing/2014/main" id="{E2AC9ECA-64A0-474F-AA70-23E9121F82D5}"/>
              </a:ext>
            </a:extLst>
          </p:cNvPr>
          <p:cNvSpPr/>
          <p:nvPr/>
        </p:nvSpPr>
        <p:spPr>
          <a:xfrm rot="14770187" flipH="1">
            <a:off x="1102450" y="2787787"/>
            <a:ext cx="2355889" cy="3894462"/>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12" name="テキスト ボックス 11">
            <a:extLst>
              <a:ext uri="{FF2B5EF4-FFF2-40B4-BE49-F238E27FC236}">
                <a16:creationId xmlns:a16="http://schemas.microsoft.com/office/drawing/2014/main" id="{BFE4200D-F96C-4677-B99A-30D0D3C57F5D}"/>
              </a:ext>
            </a:extLst>
          </p:cNvPr>
          <p:cNvSpPr txBox="1"/>
          <p:nvPr/>
        </p:nvSpPr>
        <p:spPr>
          <a:xfrm>
            <a:off x="7361983" y="1601440"/>
            <a:ext cx="4256412" cy="1477328"/>
          </a:xfrm>
          <a:prstGeom prst="rect">
            <a:avLst/>
          </a:prstGeom>
          <a:noFill/>
        </p:spPr>
        <p:txBody>
          <a:bodyPr wrap="square" rtlCol="0">
            <a:spAutoFit/>
          </a:bodyPr>
          <a:lstStyle/>
          <a:p>
            <a:pPr algn="ctr"/>
            <a:r>
              <a:rPr lang="ja-JP" altLang="en-US" sz="2400" dirty="0"/>
              <a:t>気温に合わせた</a:t>
            </a:r>
            <a:endParaRPr lang="en-US" altLang="ja-JP" sz="2400" dirty="0"/>
          </a:p>
          <a:p>
            <a:pPr algn="ctr"/>
            <a:r>
              <a:rPr lang="ja-JP" altLang="en-US" sz="2400" dirty="0"/>
              <a:t>服装を考えることが苦手で</a:t>
            </a:r>
            <a:endParaRPr lang="en-US" altLang="ja-JP" sz="2400" dirty="0"/>
          </a:p>
          <a:p>
            <a:pPr algn="ctr"/>
            <a:r>
              <a:rPr lang="ja-JP" altLang="en-US" sz="2400" dirty="0"/>
              <a:t>失敗してしまった</a:t>
            </a:r>
            <a:endParaRPr lang="en-US" altLang="ja-JP" sz="2400" dirty="0"/>
          </a:p>
          <a:p>
            <a:endParaRPr kumimoji="1" lang="ja-JP" altLang="en-US" dirty="0"/>
          </a:p>
        </p:txBody>
      </p:sp>
      <p:sp>
        <p:nvSpPr>
          <p:cNvPr id="13" name="テキスト ボックス 12">
            <a:extLst>
              <a:ext uri="{FF2B5EF4-FFF2-40B4-BE49-F238E27FC236}">
                <a16:creationId xmlns:a16="http://schemas.microsoft.com/office/drawing/2014/main" id="{07404619-F009-48AA-8134-118E87BE09BB}"/>
              </a:ext>
            </a:extLst>
          </p:cNvPr>
          <p:cNvSpPr txBox="1"/>
          <p:nvPr/>
        </p:nvSpPr>
        <p:spPr>
          <a:xfrm>
            <a:off x="0" y="4144873"/>
            <a:ext cx="4643919" cy="1508105"/>
          </a:xfrm>
          <a:prstGeom prst="rect">
            <a:avLst/>
          </a:prstGeom>
          <a:noFill/>
        </p:spPr>
        <p:txBody>
          <a:bodyPr wrap="square" rtlCol="0">
            <a:spAutoFit/>
          </a:bodyPr>
          <a:lstStyle/>
          <a:p>
            <a:pPr algn="ctr"/>
            <a:r>
              <a:rPr lang="ja-JP" altLang="en-US" sz="2400" dirty="0"/>
              <a:t>新社会人になって</a:t>
            </a:r>
            <a:endParaRPr lang="en-US" altLang="ja-JP" sz="2400" dirty="0"/>
          </a:p>
          <a:p>
            <a:pPr algn="ctr"/>
            <a:r>
              <a:rPr lang="ja-JP" altLang="en-US" sz="2400" dirty="0"/>
              <a:t>オフィスカジュアルに</a:t>
            </a:r>
            <a:endParaRPr lang="en-US" altLang="ja-JP" sz="2400" dirty="0"/>
          </a:p>
          <a:p>
            <a:pPr algn="ctr"/>
            <a:r>
              <a:rPr lang="ja-JP" altLang="en-US" sz="2400" dirty="0"/>
              <a:t>悩んでいる</a:t>
            </a:r>
            <a:endParaRPr lang="en-US" altLang="ja-JP" sz="2400" dirty="0"/>
          </a:p>
          <a:p>
            <a:endParaRPr kumimoji="1" lang="ja-JP" altLang="en-US" sz="2000" dirty="0"/>
          </a:p>
        </p:txBody>
      </p:sp>
      <p:sp>
        <p:nvSpPr>
          <p:cNvPr id="14" name="テキスト ボックス 13">
            <a:extLst>
              <a:ext uri="{FF2B5EF4-FFF2-40B4-BE49-F238E27FC236}">
                <a16:creationId xmlns:a16="http://schemas.microsoft.com/office/drawing/2014/main" id="{0977919E-DDC4-497F-8BEC-F76326B58A5D}"/>
              </a:ext>
            </a:extLst>
          </p:cNvPr>
          <p:cNvSpPr txBox="1"/>
          <p:nvPr/>
        </p:nvSpPr>
        <p:spPr>
          <a:xfrm>
            <a:off x="8267868" y="4117947"/>
            <a:ext cx="3577359" cy="830997"/>
          </a:xfrm>
          <a:prstGeom prst="rect">
            <a:avLst/>
          </a:prstGeom>
          <a:noFill/>
        </p:spPr>
        <p:txBody>
          <a:bodyPr wrap="square" rtlCol="0">
            <a:spAutoFit/>
          </a:bodyPr>
          <a:lstStyle/>
          <a:p>
            <a:r>
              <a:rPr lang="ja-JP" altLang="en-US" sz="2400" dirty="0"/>
              <a:t>毎朝服装を考えることに時間を取られる</a:t>
            </a:r>
            <a:endParaRPr kumimoji="1" lang="ja-JP" altLang="en-US" sz="2400" dirty="0"/>
          </a:p>
        </p:txBody>
      </p:sp>
    </p:spTree>
    <p:extLst>
      <p:ext uri="{BB962C8B-B14F-4D97-AF65-F5344CB8AC3E}">
        <p14:creationId xmlns:p14="http://schemas.microsoft.com/office/powerpoint/2010/main" val="133280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26EF3-4C79-49BC-B0A4-C617CD28DF95}"/>
              </a:ext>
            </a:extLst>
          </p:cNvPr>
          <p:cNvSpPr>
            <a:spLocks noGrp="1"/>
          </p:cNvSpPr>
          <p:nvPr>
            <p:ph type="title"/>
          </p:nvPr>
        </p:nvSpPr>
        <p:spPr/>
        <p:txBody>
          <a:bodyPr/>
          <a:lstStyle/>
          <a:p>
            <a:r>
              <a:rPr lang="ja-JP" altLang="en-US" dirty="0"/>
              <a:t>　　　　　　　  　　 はどんな人向け</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9E936EC-2CDC-4B5B-8D78-F4B6CE631556}"/>
              </a:ext>
            </a:extLst>
          </p:cNvPr>
          <p:cNvSpPr>
            <a:spLocks noGrp="1"/>
          </p:cNvSpPr>
          <p:nvPr>
            <p:ph idx="1"/>
          </p:nvPr>
        </p:nvSpPr>
        <p:spPr/>
        <p:txBody>
          <a:bodyPr/>
          <a:lstStyle/>
          <a:p>
            <a:pPr marL="0" indent="0">
              <a:buNone/>
            </a:pPr>
            <a:endParaRPr lang="en-US" altLang="ja-JP" dirty="0"/>
          </a:p>
          <a:p>
            <a:r>
              <a:rPr lang="ja-JP" altLang="en-US" dirty="0"/>
              <a:t>気温に合わせた服装を考えるのが苦手な人</a:t>
            </a:r>
            <a:endParaRPr lang="en-US" altLang="ja-JP" dirty="0"/>
          </a:p>
          <a:p>
            <a:r>
              <a:rPr lang="ja-JP" altLang="en-US" dirty="0"/>
              <a:t>オフィスカジュアルの服装に悩む新社会人</a:t>
            </a:r>
            <a:endParaRPr lang="en-US" altLang="ja-JP" dirty="0"/>
          </a:p>
          <a:p>
            <a:r>
              <a:rPr lang="ja-JP" altLang="en-US" dirty="0"/>
              <a:t>毎朝少しでも多く寝たい人</a:t>
            </a:r>
            <a:endParaRPr kumimoji="1" lang="ja-JP" altLang="en-US" dirty="0"/>
          </a:p>
        </p:txBody>
      </p:sp>
      <p:pic>
        <p:nvPicPr>
          <p:cNvPr id="5" name="図 4" descr="テキスト&#10;&#10;自動的に生成された説明">
            <a:extLst>
              <a:ext uri="{FF2B5EF4-FFF2-40B4-BE49-F238E27FC236}">
                <a16:creationId xmlns:a16="http://schemas.microsoft.com/office/drawing/2014/main" id="{3329FB94-38E2-447F-8D1B-3EEA6DE3F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503" y="365125"/>
            <a:ext cx="5559077" cy="1144588"/>
          </a:xfrm>
          <a:prstGeom prst="rect">
            <a:avLst/>
          </a:prstGeom>
        </p:spPr>
      </p:pic>
      <p:pic>
        <p:nvPicPr>
          <p:cNvPr id="8" name="図 7" descr="挿絵 が含まれている画像&#10;&#10;自動的に生成された説明">
            <a:extLst>
              <a:ext uri="{FF2B5EF4-FFF2-40B4-BE49-F238E27FC236}">
                <a16:creationId xmlns:a16="http://schemas.microsoft.com/office/drawing/2014/main" id="{FB390F31-72B0-4EA8-BA51-3D35AA78D8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333" y="2983832"/>
            <a:ext cx="3286951" cy="3509043"/>
          </a:xfrm>
          <a:prstGeom prst="rect">
            <a:avLst/>
          </a:prstGeom>
        </p:spPr>
      </p:pic>
      <p:sp>
        <p:nvSpPr>
          <p:cNvPr id="9" name="フリーフォーム: 図形 8">
            <a:extLst>
              <a:ext uri="{FF2B5EF4-FFF2-40B4-BE49-F238E27FC236}">
                <a16:creationId xmlns:a16="http://schemas.microsoft.com/office/drawing/2014/main" id="{2303E974-03F4-475C-8A10-F997858A2D9E}"/>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4062368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057A0355-884F-4403-B6D9-123CECDC818C}"/>
              </a:ext>
            </a:extLst>
          </p:cNvPr>
          <p:cNvSpPr>
            <a:spLocks noGrp="1"/>
          </p:cNvSpPr>
          <p:nvPr>
            <p:ph type="body" idx="1"/>
          </p:nvPr>
        </p:nvSpPr>
        <p:spPr/>
        <p:txBody>
          <a:bodyPr/>
          <a:lstStyle/>
          <a:p>
            <a:endParaRPr kumimoji="1" lang="en-US" altLang="ja-JP" b="1">
              <a:solidFill>
                <a:srgbClr val="230647"/>
              </a:solidFill>
            </a:endParaRPr>
          </a:p>
          <a:p>
            <a:r>
              <a:rPr kumimoji="1" lang="ja-JP" altLang="en-US" b="1">
                <a:solidFill>
                  <a:srgbClr val="230647"/>
                </a:solidFill>
              </a:rPr>
              <a:t>あなたに応じて適切な服装を提案し、</a:t>
            </a:r>
            <a:endParaRPr kumimoji="1" lang="en-US" altLang="ja-JP" b="1">
              <a:solidFill>
                <a:srgbClr val="230647"/>
              </a:solidFill>
            </a:endParaRPr>
          </a:p>
          <a:p>
            <a:r>
              <a:rPr lang="ja-JP" altLang="en-US" b="1">
                <a:solidFill>
                  <a:srgbClr val="230647"/>
                </a:solidFill>
              </a:rPr>
              <a:t>快適な</a:t>
            </a:r>
            <a:r>
              <a:rPr lang="en-US" altLang="ja-JP" b="1">
                <a:solidFill>
                  <a:srgbClr val="230647"/>
                </a:solidFill>
              </a:rPr>
              <a:t>1</a:t>
            </a:r>
            <a:r>
              <a:rPr lang="ja-JP" altLang="en-US" b="1">
                <a:solidFill>
                  <a:srgbClr val="230647"/>
                </a:solidFill>
              </a:rPr>
              <a:t>日の始まりをサポートするアプリ</a:t>
            </a:r>
            <a:endParaRPr kumimoji="1" lang="ja-JP" altLang="en-US" b="1" dirty="0">
              <a:solidFill>
                <a:srgbClr val="230647"/>
              </a:solidFill>
            </a:endParaRPr>
          </a:p>
        </p:txBody>
      </p:sp>
      <p:pic>
        <p:nvPicPr>
          <p:cNvPr id="5" name="図 4" descr="テキスト&#10;&#10;自動的に生成された説明">
            <a:extLst>
              <a:ext uri="{FF2B5EF4-FFF2-40B4-BE49-F238E27FC236}">
                <a16:creationId xmlns:a16="http://schemas.microsoft.com/office/drawing/2014/main" id="{EBDD3961-EB3F-46D5-838B-4B5574DE8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8" y="1700113"/>
            <a:ext cx="11961800" cy="2722339"/>
          </a:xfrm>
          <a:prstGeom prst="rect">
            <a:avLst/>
          </a:prstGeom>
        </p:spPr>
      </p:pic>
      <p:sp>
        <p:nvSpPr>
          <p:cNvPr id="2" name="正方形/長方形 1">
            <a:extLst>
              <a:ext uri="{FF2B5EF4-FFF2-40B4-BE49-F238E27FC236}">
                <a16:creationId xmlns:a16="http://schemas.microsoft.com/office/drawing/2014/main" id="{47C84A95-10C8-4E6E-BEF5-7A73FA39944F}"/>
              </a:ext>
            </a:extLst>
          </p:cNvPr>
          <p:cNvSpPr/>
          <p:nvPr/>
        </p:nvSpPr>
        <p:spPr>
          <a:xfrm>
            <a:off x="333518" y="472611"/>
            <a:ext cx="11524964" cy="6051479"/>
          </a:xfrm>
          <a:prstGeom prst="rect">
            <a:avLst/>
          </a:prstGeom>
          <a:noFill/>
          <a:ln w="28575">
            <a:solidFill>
              <a:srgbClr val="230647"/>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4" name="直角三角形 3">
            <a:extLst>
              <a:ext uri="{FF2B5EF4-FFF2-40B4-BE49-F238E27FC236}">
                <a16:creationId xmlns:a16="http://schemas.microsoft.com/office/drawing/2014/main" id="{1E514D59-7076-4BBD-BD47-F9BAE4DC56BE}"/>
              </a:ext>
            </a:extLst>
          </p:cNvPr>
          <p:cNvSpPr/>
          <p:nvPr/>
        </p:nvSpPr>
        <p:spPr>
          <a:xfrm rot="16200000">
            <a:off x="8794678" y="3490933"/>
            <a:ext cx="3236359" cy="3251198"/>
          </a:xfrm>
          <a:prstGeom prst="rtTriangle">
            <a:avLst/>
          </a:prstGeom>
          <a:solidFill>
            <a:srgbClr val="B8D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00833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2AEC0D-869E-4FE3-83BB-E3C45442B71C}"/>
              </a:ext>
            </a:extLst>
          </p:cNvPr>
          <p:cNvSpPr>
            <a:spLocks noGrp="1"/>
          </p:cNvSpPr>
          <p:nvPr>
            <p:ph type="title"/>
          </p:nvPr>
        </p:nvSpPr>
        <p:spPr/>
        <p:txBody>
          <a:bodyPr/>
          <a:lstStyle/>
          <a:p>
            <a:r>
              <a:rPr kumimoji="1" lang="ja-JP" altLang="en-US" dirty="0"/>
              <a:t>具体的なアプリの仕組み</a:t>
            </a:r>
          </a:p>
        </p:txBody>
      </p:sp>
      <p:sp>
        <p:nvSpPr>
          <p:cNvPr id="3" name="コンテンツ プレースホルダー 2">
            <a:extLst>
              <a:ext uri="{FF2B5EF4-FFF2-40B4-BE49-F238E27FC236}">
                <a16:creationId xmlns:a16="http://schemas.microsoft.com/office/drawing/2014/main" id="{84347917-91DC-4EA6-9963-37C0F65EF1C5}"/>
              </a:ext>
            </a:extLst>
          </p:cNvPr>
          <p:cNvSpPr>
            <a:spLocks noGrp="1"/>
          </p:cNvSpPr>
          <p:nvPr>
            <p:ph idx="1"/>
          </p:nvPr>
        </p:nvSpPr>
        <p:spPr/>
        <p:txBody>
          <a:bodyPr/>
          <a:lstStyle/>
          <a:p>
            <a:endParaRPr kumimoji="1" lang="en-US" altLang="ja-JP" dirty="0"/>
          </a:p>
          <a:p>
            <a:r>
              <a:rPr lang="ja-JP" altLang="en-US" dirty="0"/>
              <a:t>居住地・暑がり寒がり指数などをユーザー登録</a:t>
            </a:r>
            <a:endParaRPr lang="en-US" altLang="ja-JP" dirty="0"/>
          </a:p>
          <a:p>
            <a:r>
              <a:rPr kumimoji="1" lang="ja-JP" altLang="en-US" dirty="0"/>
              <a:t>持っている服を登録</a:t>
            </a:r>
            <a:endParaRPr kumimoji="1" lang="en-US" altLang="ja-JP" dirty="0"/>
          </a:p>
          <a:p>
            <a:r>
              <a:rPr lang="ja-JP" altLang="en-US" dirty="0"/>
              <a:t>今日のおすすめの組み合わせを提示</a:t>
            </a:r>
            <a:endParaRPr lang="en-US" altLang="ja-JP" dirty="0"/>
          </a:p>
          <a:p>
            <a:r>
              <a:rPr kumimoji="1" lang="ja-JP" altLang="en-US" dirty="0"/>
              <a:t>服を確認して、着た服の組み合わせをコーディネート登録</a:t>
            </a:r>
            <a:endParaRPr kumimoji="1" lang="en-US" altLang="ja-JP" dirty="0"/>
          </a:p>
          <a:p>
            <a:r>
              <a:rPr lang="ja-JP" altLang="en-US" dirty="0"/>
              <a:t>コーディネート履歴から過去の同じような日の服を確認</a:t>
            </a:r>
            <a:endParaRPr kumimoji="1" lang="en-US" altLang="ja-JP" dirty="0"/>
          </a:p>
          <a:p>
            <a:endParaRPr lang="en-US" altLang="ja-JP" dirty="0"/>
          </a:p>
          <a:p>
            <a:endParaRPr kumimoji="1" lang="ja-JP" altLang="en-US" dirty="0"/>
          </a:p>
        </p:txBody>
      </p:sp>
    </p:spTree>
    <p:extLst>
      <p:ext uri="{BB962C8B-B14F-4D97-AF65-F5344CB8AC3E}">
        <p14:creationId xmlns:p14="http://schemas.microsoft.com/office/powerpoint/2010/main" val="345537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031BD8-F442-46AF-A62E-A9E79A1322E1}"/>
              </a:ext>
            </a:extLst>
          </p:cNvPr>
          <p:cNvSpPr>
            <a:spLocks noGrp="1"/>
          </p:cNvSpPr>
          <p:nvPr>
            <p:ph type="title"/>
          </p:nvPr>
        </p:nvSpPr>
        <p:spPr/>
        <p:txBody>
          <a:bodyPr/>
          <a:lstStyle/>
          <a:p>
            <a:r>
              <a:rPr kumimoji="1" lang="en-US" altLang="ja-JP" dirty="0"/>
              <a:t>							</a:t>
            </a:r>
            <a:r>
              <a:rPr kumimoji="1" lang="ja-JP" altLang="en-US" dirty="0"/>
              <a:t>の流れ</a:t>
            </a:r>
          </a:p>
        </p:txBody>
      </p:sp>
      <p:pic>
        <p:nvPicPr>
          <p:cNvPr id="4" name="図 3" descr="テキスト&#10;&#10;自動的に生成された説明">
            <a:extLst>
              <a:ext uri="{FF2B5EF4-FFF2-40B4-BE49-F238E27FC236}">
                <a16:creationId xmlns:a16="http://schemas.microsoft.com/office/drawing/2014/main" id="{30F54CB0-751D-4D2A-8BBE-7A63A2FFF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790" y="75644"/>
            <a:ext cx="6343881" cy="1443779"/>
          </a:xfrm>
          <a:prstGeom prst="rect">
            <a:avLst/>
          </a:prstGeom>
        </p:spPr>
      </p:pic>
      <p:sp>
        <p:nvSpPr>
          <p:cNvPr id="5" name="フリーフォーム: 図形 4">
            <a:extLst>
              <a:ext uri="{FF2B5EF4-FFF2-40B4-BE49-F238E27FC236}">
                <a16:creationId xmlns:a16="http://schemas.microsoft.com/office/drawing/2014/main" id="{FFACE5F6-B0D8-4419-9D8A-7D80D4299BA0}"/>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graphicFrame>
        <p:nvGraphicFramePr>
          <p:cNvPr id="6" name="図表 5">
            <a:extLst>
              <a:ext uri="{FF2B5EF4-FFF2-40B4-BE49-F238E27FC236}">
                <a16:creationId xmlns:a16="http://schemas.microsoft.com/office/drawing/2014/main" id="{A297008C-D643-42E9-B56D-2A54BFEEC146}"/>
              </a:ext>
            </a:extLst>
          </p:cNvPr>
          <p:cNvGraphicFramePr/>
          <p:nvPr>
            <p:extLst>
              <p:ext uri="{D42A27DB-BD31-4B8C-83A1-F6EECF244321}">
                <p14:modId xmlns:p14="http://schemas.microsoft.com/office/powerpoint/2010/main" val="1211337192"/>
              </p:ext>
            </p:extLst>
          </p:nvPr>
        </p:nvGraphicFramePr>
        <p:xfrm>
          <a:off x="68495" y="2666536"/>
          <a:ext cx="12123505" cy="9719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1010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1CE05C-F404-4FD2-A9A8-AAC34C7C0E45}"/>
              </a:ext>
            </a:extLst>
          </p:cNvPr>
          <p:cNvSpPr>
            <a:spLocks noGrp="1"/>
          </p:cNvSpPr>
          <p:nvPr>
            <p:ph type="title"/>
          </p:nvPr>
        </p:nvSpPr>
        <p:spPr/>
        <p:txBody>
          <a:bodyPr/>
          <a:lstStyle/>
          <a:p>
            <a:r>
              <a:rPr lang="ja-JP" altLang="en-US" dirty="0"/>
              <a:t>    ア</a:t>
            </a:r>
            <a:r>
              <a:rPr kumimoji="1" lang="ja-JP" altLang="en-US" dirty="0"/>
              <a:t>プリの説明</a:t>
            </a:r>
          </a:p>
        </p:txBody>
      </p:sp>
      <p:sp>
        <p:nvSpPr>
          <p:cNvPr id="3" name="コンテンツ プレースホルダー 2">
            <a:extLst>
              <a:ext uri="{FF2B5EF4-FFF2-40B4-BE49-F238E27FC236}">
                <a16:creationId xmlns:a16="http://schemas.microsoft.com/office/drawing/2014/main" id="{07719155-E376-405E-9FE0-85E91E51DBFC}"/>
              </a:ext>
            </a:extLst>
          </p:cNvPr>
          <p:cNvSpPr>
            <a:spLocks noGrp="1"/>
          </p:cNvSpPr>
          <p:nvPr>
            <p:ph idx="1"/>
          </p:nvPr>
        </p:nvSpPr>
        <p:spPr/>
        <p:txBody>
          <a:bodyPr/>
          <a:lstStyle/>
          <a:p>
            <a:r>
              <a:rPr kumimoji="1" lang="ja-JP" altLang="en-US" dirty="0"/>
              <a:t>できれば当日操作は怖いので動画で説明したい</a:t>
            </a:r>
            <a:endParaRPr kumimoji="1" lang="en-US" altLang="ja-JP" dirty="0"/>
          </a:p>
          <a:p>
            <a:r>
              <a:rPr lang="ja-JP" altLang="en-US" dirty="0"/>
              <a:t>暑がり・寒がり機能は推したい</a:t>
            </a:r>
            <a:endParaRPr kumimoji="1" lang="ja-JP" altLang="en-US" dirty="0"/>
          </a:p>
        </p:txBody>
      </p:sp>
      <p:sp>
        <p:nvSpPr>
          <p:cNvPr id="4" name="フリーフォーム: 図形 3">
            <a:extLst>
              <a:ext uri="{FF2B5EF4-FFF2-40B4-BE49-F238E27FC236}">
                <a16:creationId xmlns:a16="http://schemas.microsoft.com/office/drawing/2014/main" id="{4764D895-246B-4E2B-9D62-9F8C34162D76}"/>
              </a:ext>
            </a:extLst>
          </p:cNvPr>
          <p:cNvSpPr/>
          <p:nvPr/>
        </p:nvSpPr>
        <p:spPr>
          <a:xfrm rot="3703055" flipH="1">
            <a:off x="7170277" y="2909541"/>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dirty="0"/>
          </a:p>
        </p:txBody>
      </p:sp>
      <p:sp>
        <p:nvSpPr>
          <p:cNvPr id="5" name="フリーフォーム: 図形 4">
            <a:extLst>
              <a:ext uri="{FF2B5EF4-FFF2-40B4-BE49-F238E27FC236}">
                <a16:creationId xmlns:a16="http://schemas.microsoft.com/office/drawing/2014/main" id="{1FEA39AF-384A-40A6-8676-A6F78077E31A}"/>
              </a:ext>
            </a:extLst>
          </p:cNvPr>
          <p:cNvSpPr/>
          <p:nvPr/>
        </p:nvSpPr>
        <p:spPr>
          <a:xfrm rot="3703055" flipH="1">
            <a:off x="7228125" y="2835432"/>
            <a:ext cx="2436528" cy="3522439"/>
          </a:xfrm>
          <a:custGeom>
            <a:avLst/>
            <a:gdLst>
              <a:gd name="connsiteX0" fmla="*/ 1538153 w 1747589"/>
              <a:gd name="connsiteY0" fmla="*/ 1735113 h 3862746"/>
              <a:gd name="connsiteX1" fmla="*/ 1441348 w 1747589"/>
              <a:gd name="connsiteY1" fmla="*/ 3852599 h 3862746"/>
              <a:gd name="connsiteX2" fmla="*/ 805343 w 1747589"/>
              <a:gd name="connsiteY2" fmla="*/ 3428661 h 3862746"/>
              <a:gd name="connsiteX3" fmla="*/ 686553 w 1747589"/>
              <a:gd name="connsiteY3" fmla="*/ 3241347 h 3862746"/>
              <a:gd name="connsiteX4" fmla="*/ 677463 w 1747589"/>
              <a:gd name="connsiteY4" fmla="*/ 3248227 h 3862746"/>
              <a:gd name="connsiteX5" fmla="*/ 439415 w 1747589"/>
              <a:gd name="connsiteY5" fmla="*/ 3719107 h 3862746"/>
              <a:gd name="connsiteX6" fmla="*/ 555430 w 1747589"/>
              <a:gd name="connsiteY6" fmla="*/ 3161116 h 3862746"/>
              <a:gd name="connsiteX7" fmla="*/ 574198 w 1747589"/>
              <a:gd name="connsiteY7" fmla="*/ 3039201 h 3862746"/>
              <a:gd name="connsiteX8" fmla="*/ 482562 w 1747589"/>
              <a:gd name="connsiteY8" fmla="*/ 2860037 h 3862746"/>
              <a:gd name="connsiteX9" fmla="*/ 209436 w 1747589"/>
              <a:gd name="connsiteY9" fmla="*/ 2127632 h 3862746"/>
              <a:gd name="connsiteX10" fmla="*/ 306241 w 1747589"/>
              <a:gd name="connsiteY10" fmla="*/ 10147 h 3862746"/>
              <a:gd name="connsiteX11" fmla="*/ 1538153 w 1747589"/>
              <a:gd name="connsiteY11" fmla="*/ 1735113 h 386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7589" h="3862746">
                <a:moveTo>
                  <a:pt x="1538153" y="1735113"/>
                </a:moveTo>
                <a:cubicBezTo>
                  <a:pt x="1851604" y="2796177"/>
                  <a:pt x="1808263" y="3744208"/>
                  <a:pt x="1441348" y="3852599"/>
                </a:cubicBezTo>
                <a:cubicBezTo>
                  <a:pt x="1257891" y="3906795"/>
                  <a:pt x="1028276" y="3740819"/>
                  <a:pt x="805343" y="3428661"/>
                </a:cubicBezTo>
                <a:lnTo>
                  <a:pt x="686553" y="3241347"/>
                </a:lnTo>
                <a:lnTo>
                  <a:pt x="677463" y="3248227"/>
                </a:lnTo>
                <a:cubicBezTo>
                  <a:pt x="602602" y="3320897"/>
                  <a:pt x="524001" y="3463809"/>
                  <a:pt x="439415" y="3719107"/>
                </a:cubicBezTo>
                <a:cubicBezTo>
                  <a:pt x="490087" y="3511891"/>
                  <a:pt x="527517" y="3328089"/>
                  <a:pt x="555430" y="3161116"/>
                </a:cubicBezTo>
                <a:lnTo>
                  <a:pt x="574198" y="3039201"/>
                </a:lnTo>
                <a:lnTo>
                  <a:pt x="482562" y="2860037"/>
                </a:lnTo>
                <a:cubicBezTo>
                  <a:pt x="381043" y="2640116"/>
                  <a:pt x="287799" y="2392898"/>
                  <a:pt x="209436" y="2127632"/>
                </a:cubicBezTo>
                <a:cubicBezTo>
                  <a:pt x="-104015" y="1066569"/>
                  <a:pt x="-60674" y="118538"/>
                  <a:pt x="306241" y="10147"/>
                </a:cubicBezTo>
                <a:cubicBezTo>
                  <a:pt x="673156" y="-98244"/>
                  <a:pt x="1224702" y="674050"/>
                  <a:pt x="1538153" y="1735113"/>
                </a:cubicBezTo>
                <a:close/>
              </a:path>
            </a:pathLst>
          </a:custGeom>
          <a:solidFill>
            <a:srgbClr val="B8D4D3"/>
          </a:solidFill>
          <a:ln w="38100" cap="flat" cmpd="sng" algn="ctr">
            <a:solidFill>
              <a:srgbClr val="81807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nchor="ctr">
            <a:noAutofit/>
          </a:bodyPr>
          <a:lstStyle/>
          <a:p>
            <a:pPr algn="ctr"/>
            <a:endParaRPr kumimoji="1" lang="ja-JP" altLang="en-US"/>
          </a:p>
        </p:txBody>
      </p:sp>
      <p:sp>
        <p:nvSpPr>
          <p:cNvPr id="6" name="フリーフォーム: 図形 5">
            <a:extLst>
              <a:ext uri="{FF2B5EF4-FFF2-40B4-BE49-F238E27FC236}">
                <a16:creationId xmlns:a16="http://schemas.microsoft.com/office/drawing/2014/main" id="{AD73B340-5BD1-4F62-9E5C-3DF3E35DD6CB}"/>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1844993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243B88-036B-4E05-8D92-DA6177AC3837}"/>
              </a:ext>
            </a:extLst>
          </p:cNvPr>
          <p:cNvSpPr>
            <a:spLocks noGrp="1"/>
          </p:cNvSpPr>
          <p:nvPr>
            <p:ph type="title"/>
          </p:nvPr>
        </p:nvSpPr>
        <p:spPr/>
        <p:txBody>
          <a:bodyPr/>
          <a:lstStyle/>
          <a:p>
            <a:r>
              <a:rPr lang="ja-JP" altLang="en-US" dirty="0"/>
              <a:t>　ロ</a:t>
            </a:r>
            <a:r>
              <a:rPr kumimoji="1" lang="ja-JP" altLang="en-US" dirty="0"/>
              <a:t>グイン画面</a:t>
            </a:r>
          </a:p>
        </p:txBody>
      </p:sp>
      <p:pic>
        <p:nvPicPr>
          <p:cNvPr id="5" name="コンテンツ プレースホルダー 4">
            <a:extLst>
              <a:ext uri="{FF2B5EF4-FFF2-40B4-BE49-F238E27FC236}">
                <a16:creationId xmlns:a16="http://schemas.microsoft.com/office/drawing/2014/main" id="{CA92004E-301A-4FBC-B295-82350CBBBBF6}"/>
              </a:ext>
            </a:extLst>
          </p:cNvPr>
          <p:cNvPicPr>
            <a:picLocks noGrp="1" noChangeAspect="1"/>
          </p:cNvPicPr>
          <p:nvPr>
            <p:ph idx="1"/>
          </p:nvPr>
        </p:nvPicPr>
        <p:blipFill rotWithShape="1">
          <a:blip r:embed="rId2"/>
          <a:srcRect t="8296"/>
          <a:stretch/>
        </p:blipFill>
        <p:spPr>
          <a:xfrm>
            <a:off x="1757219" y="1897850"/>
            <a:ext cx="8677562" cy="4442701"/>
          </a:xfrm>
        </p:spPr>
      </p:pic>
      <p:sp>
        <p:nvSpPr>
          <p:cNvPr id="6" name="フリーフォーム: 図形 5">
            <a:extLst>
              <a:ext uri="{FF2B5EF4-FFF2-40B4-BE49-F238E27FC236}">
                <a16:creationId xmlns:a16="http://schemas.microsoft.com/office/drawing/2014/main" id="{46552A8E-5BDE-4EDF-A8AB-5E8CC6833827}"/>
              </a:ext>
            </a:extLst>
          </p:cNvPr>
          <p:cNvSpPr/>
          <p:nvPr/>
        </p:nvSpPr>
        <p:spPr>
          <a:xfrm rot="5400000" flipV="1">
            <a:off x="160694" y="270427"/>
            <a:ext cx="1519422" cy="978569"/>
          </a:xfrm>
          <a:custGeom>
            <a:avLst/>
            <a:gdLst>
              <a:gd name="connsiteX0" fmla="*/ 0 w 3155712"/>
              <a:gd name="connsiteY0" fmla="*/ 0 h 818148"/>
              <a:gd name="connsiteX1" fmla="*/ 3155712 w 3155712"/>
              <a:gd name="connsiteY1" fmla="*/ 0 h 818148"/>
              <a:gd name="connsiteX2" fmla="*/ 3155712 w 3155712"/>
              <a:gd name="connsiteY2" fmla="*/ 1 h 818148"/>
              <a:gd name="connsiteX3" fmla="*/ 2829140 w 3155712"/>
              <a:gd name="connsiteY3" fmla="*/ 1 h 818148"/>
              <a:gd name="connsiteX4" fmla="*/ 2420067 w 3155712"/>
              <a:gd name="connsiteY4" fmla="*/ 409074 h 818148"/>
              <a:gd name="connsiteX5" fmla="*/ 2829140 w 3155712"/>
              <a:gd name="connsiteY5" fmla="*/ 818148 h 818148"/>
              <a:gd name="connsiteX6" fmla="*/ 0 w 3155712"/>
              <a:gd name="connsiteY6" fmla="*/ 818148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5712" h="818148">
                <a:moveTo>
                  <a:pt x="0" y="0"/>
                </a:moveTo>
                <a:lnTo>
                  <a:pt x="3155712" y="0"/>
                </a:lnTo>
                <a:lnTo>
                  <a:pt x="3155712" y="1"/>
                </a:lnTo>
                <a:lnTo>
                  <a:pt x="2829140" y="1"/>
                </a:lnTo>
                <a:lnTo>
                  <a:pt x="2420067" y="409074"/>
                </a:lnTo>
                <a:lnTo>
                  <a:pt x="2829140" y="818148"/>
                </a:lnTo>
                <a:lnTo>
                  <a:pt x="0" y="818148"/>
                </a:lnTo>
                <a:close/>
              </a:path>
            </a:pathLst>
          </a:custGeom>
          <a:solidFill>
            <a:srgbClr val="B8D4D3"/>
          </a:solidFill>
          <a:ln>
            <a:noFill/>
          </a:ln>
        </p:spPr>
        <p:style>
          <a:lnRef idx="0">
            <a:scrgbClr r="0" g="0" b="0"/>
          </a:lnRef>
          <a:fillRef idx="0">
            <a:scrgbClr r="0" g="0" b="0"/>
          </a:fillRef>
          <a:effectRef idx="0">
            <a:scrgbClr r="0" g="0" b="0"/>
          </a:effectRef>
          <a:fontRef idx="minor">
            <a:schemeClr val="lt1"/>
          </a:fontRef>
        </p:style>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3200" b="0" i="0" u="none" strike="noStrike" kern="1200" cap="none" spc="0" normalizeH="0" baseline="0" noProof="0" dirty="0">
              <a:ln>
                <a:noFill/>
              </a:ln>
              <a:solidFill>
                <a:srgbClr val="403E60"/>
              </a:solidFill>
              <a:effectLst/>
              <a:uLnTx/>
              <a:uFillTx/>
              <a:latin typeface="Times New Roman" panose="02020603050405020304"/>
              <a:ea typeface="ＭＳ Ｐ明朝" panose="02020600040205080304" pitchFamily="18" charset="-128"/>
              <a:cs typeface="+mn-cs"/>
            </a:endParaRPr>
          </a:p>
        </p:txBody>
      </p:sp>
    </p:spTree>
    <p:extLst>
      <p:ext uri="{BB962C8B-B14F-4D97-AF65-F5344CB8AC3E}">
        <p14:creationId xmlns:p14="http://schemas.microsoft.com/office/powerpoint/2010/main" val="35775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904</TotalTime>
  <Words>2257</Words>
  <Application>Microsoft Office PowerPoint</Application>
  <PresentationFormat>ワイド画面</PresentationFormat>
  <Paragraphs>282</Paragraphs>
  <Slides>29</Slides>
  <Notes>23</Notes>
  <HiddenSlides>7</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29</vt:i4>
      </vt:variant>
    </vt:vector>
  </HeadingPairs>
  <TitlesOfParts>
    <vt:vector size="35" baseType="lpstr">
      <vt:lpstr>NotoSansJP</vt:lpstr>
      <vt:lpstr>游ゴシック</vt:lpstr>
      <vt:lpstr>游ゴシック Light</vt:lpstr>
      <vt:lpstr>Arial</vt:lpstr>
      <vt:lpstr>Times New Roman</vt:lpstr>
      <vt:lpstr>Office テーマ</vt:lpstr>
      <vt:lpstr>PowerPoint プレゼンテーション</vt:lpstr>
      <vt:lpstr>PowerPoint プレゼンテーション</vt:lpstr>
      <vt:lpstr>　こんな経験はないですか？</vt:lpstr>
      <vt:lpstr>　　　　　　　  　　 はどんな人向け?</vt:lpstr>
      <vt:lpstr>PowerPoint プレゼンテーション</vt:lpstr>
      <vt:lpstr>具体的なアプリの仕組み</vt:lpstr>
      <vt:lpstr>       の流れ</vt:lpstr>
      <vt:lpstr>    アプリの説明</vt:lpstr>
      <vt:lpstr>　ログイン画面</vt:lpstr>
      <vt:lpstr>　メイン画面</vt:lpstr>
      <vt:lpstr>PowerPoint プレゼンテーション</vt:lpstr>
      <vt:lpstr>　こだわり①おすすめの組み合わせ機能</vt:lpstr>
      <vt:lpstr>　 ①おすすめの組み合わせ機能</vt:lpstr>
      <vt:lpstr>　①‐1　暑がり・寒がり機能</vt:lpstr>
      <vt:lpstr>　①‐1　暑がり・寒がり機能</vt:lpstr>
      <vt:lpstr>　こだわり②コーディネート機能</vt:lpstr>
      <vt:lpstr>　実際に使用してみた！</vt:lpstr>
      <vt:lpstr>　チームA型の目標</vt:lpstr>
      <vt:lpstr>　目標達成率</vt:lpstr>
      <vt:lpstr>　ナレッジとして学びを共有</vt:lpstr>
      <vt:lpstr>　苦手克服</vt:lpstr>
      <vt:lpstr>　その他グループとしての工夫</vt:lpstr>
      <vt:lpstr>苦労したこと/楽しかったこと</vt:lpstr>
      <vt:lpstr>　反省点</vt:lpstr>
      <vt:lpstr>　個人の成長</vt:lpstr>
      <vt:lpstr>笹原子龍</vt:lpstr>
      <vt:lpstr>高井咲楽</vt:lpstr>
      <vt:lpstr>藤澤玲奈</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高井咲楽</dc:creator>
  <cp:lastModifiedBy>高井咲楽</cp:lastModifiedBy>
  <cp:revision>244</cp:revision>
  <dcterms:created xsi:type="dcterms:W3CDTF">2023-06-25T05:32:01Z</dcterms:created>
  <dcterms:modified xsi:type="dcterms:W3CDTF">2023-06-27T09:00:17Z</dcterms:modified>
</cp:coreProperties>
</file>